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2"/>
  </p:notesMasterIdLst>
  <p:handoutMasterIdLst>
    <p:handoutMasterId r:id="rId23"/>
  </p:handoutMasterIdLst>
  <p:sldIdLst>
    <p:sldId id="723" r:id="rId5"/>
    <p:sldId id="320" r:id="rId6"/>
    <p:sldId id="339" r:id="rId7"/>
    <p:sldId id="341" r:id="rId8"/>
    <p:sldId id="344" r:id="rId9"/>
    <p:sldId id="363" r:id="rId10"/>
    <p:sldId id="362" r:id="rId11"/>
    <p:sldId id="346" r:id="rId12"/>
    <p:sldId id="353" r:id="rId13"/>
    <p:sldId id="364" r:id="rId14"/>
    <p:sldId id="294" r:id="rId15"/>
    <p:sldId id="343" r:id="rId16"/>
    <p:sldId id="365" r:id="rId17"/>
    <p:sldId id="357" r:id="rId18"/>
    <p:sldId id="358" r:id="rId19"/>
    <p:sldId id="359" r:id="rId20"/>
    <p:sldId id="722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E9C5"/>
    <a:srgbClr val="2070B8"/>
    <a:srgbClr val="D6FAED"/>
    <a:srgbClr val="FAD6E0"/>
    <a:srgbClr val="EF7395"/>
    <a:srgbClr val="2F2A52"/>
    <a:srgbClr val="1B75BC"/>
    <a:srgbClr val="BE2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B522A4-C8D6-4460-8875-70BE5B2B9648}" v="3" dt="2023-11-23T15:09:55.9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6357" autoAdjust="0"/>
  </p:normalViewPr>
  <p:slideViewPr>
    <p:cSldViewPr snapToGrid="0">
      <p:cViewPr varScale="1">
        <p:scale>
          <a:sx n="78" d="100"/>
          <a:sy n="78" d="100"/>
        </p:scale>
        <p:origin x="11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omy BADUEL" userId="5391ab95-15b1-4e4c-9c32-594705f5d108" providerId="ADAL" clId="{7BB522A4-C8D6-4460-8875-70BE5B2B9648}"/>
    <pc:docChg chg="modSld">
      <pc:chgData name="Naomy BADUEL" userId="5391ab95-15b1-4e4c-9c32-594705f5d108" providerId="ADAL" clId="{7BB522A4-C8D6-4460-8875-70BE5B2B9648}" dt="2023-11-23T15:11:03.817" v="420" actId="20577"/>
      <pc:docMkLst>
        <pc:docMk/>
      </pc:docMkLst>
      <pc:sldChg chg="addSp modSp mod">
        <pc:chgData name="Naomy BADUEL" userId="5391ab95-15b1-4e4c-9c32-594705f5d108" providerId="ADAL" clId="{7BB522A4-C8D6-4460-8875-70BE5B2B9648}" dt="2023-11-23T15:11:03.817" v="420" actId="20577"/>
        <pc:sldMkLst>
          <pc:docMk/>
          <pc:sldMk cId="272842195" sldId="339"/>
        </pc:sldMkLst>
        <pc:spChg chg="add mod">
          <ac:chgData name="Naomy BADUEL" userId="5391ab95-15b1-4e4c-9c32-594705f5d108" providerId="ADAL" clId="{7BB522A4-C8D6-4460-8875-70BE5B2B9648}" dt="2023-11-23T15:09:44.848" v="363" actId="1076"/>
          <ac:spMkLst>
            <pc:docMk/>
            <pc:sldMk cId="272842195" sldId="339"/>
            <ac:spMk id="3" creationId="{C4482CD1-5040-DE5A-A36F-EDA901235D0F}"/>
          </ac:spMkLst>
        </pc:spChg>
        <pc:spChg chg="add mod">
          <ac:chgData name="Naomy BADUEL" userId="5391ab95-15b1-4e4c-9c32-594705f5d108" providerId="ADAL" clId="{7BB522A4-C8D6-4460-8875-70BE5B2B9648}" dt="2023-11-23T15:11:00.418" v="418" actId="14100"/>
          <ac:spMkLst>
            <pc:docMk/>
            <pc:sldMk cId="272842195" sldId="339"/>
            <ac:spMk id="4" creationId="{BC408CEC-7E73-EB52-B767-65130F936835}"/>
          </ac:spMkLst>
        </pc:spChg>
        <pc:spChg chg="add mod">
          <ac:chgData name="Naomy BADUEL" userId="5391ab95-15b1-4e4c-9c32-594705f5d108" providerId="ADAL" clId="{7BB522A4-C8D6-4460-8875-70BE5B2B9648}" dt="2023-11-23T15:11:03.817" v="420" actId="20577"/>
          <ac:spMkLst>
            <pc:docMk/>
            <pc:sldMk cId="272842195" sldId="339"/>
            <ac:spMk id="5" creationId="{3CC68EB1-4AC9-CD9D-8907-59ABE67BC23C}"/>
          </ac:spMkLst>
        </pc:spChg>
        <pc:spChg chg="mod">
          <ac:chgData name="Naomy BADUEL" userId="5391ab95-15b1-4e4c-9c32-594705f5d108" providerId="ADAL" clId="{7BB522A4-C8D6-4460-8875-70BE5B2B9648}" dt="2023-11-23T15:09:30.054" v="334" actId="1037"/>
          <ac:spMkLst>
            <pc:docMk/>
            <pc:sldMk cId="272842195" sldId="339"/>
            <ac:spMk id="35" creationId="{0E707537-EC0B-B58A-91C0-16CDA1C65DED}"/>
          </ac:spMkLst>
        </pc:spChg>
        <pc:spChg chg="mod">
          <ac:chgData name="Naomy BADUEL" userId="5391ab95-15b1-4e4c-9c32-594705f5d108" providerId="ADAL" clId="{7BB522A4-C8D6-4460-8875-70BE5B2B9648}" dt="2023-11-23T15:09:22.953" v="299" actId="1038"/>
          <ac:spMkLst>
            <pc:docMk/>
            <pc:sldMk cId="272842195" sldId="339"/>
            <ac:spMk id="39" creationId="{E1E7ADED-54F2-67EB-80D6-E46DE33B848B}"/>
          </ac:spMkLst>
        </pc:spChg>
        <pc:spChg chg="mod">
          <ac:chgData name="Naomy BADUEL" userId="5391ab95-15b1-4e4c-9c32-594705f5d108" providerId="ADAL" clId="{7BB522A4-C8D6-4460-8875-70BE5B2B9648}" dt="2023-11-23T15:06:42.273" v="65" actId="1038"/>
          <ac:spMkLst>
            <pc:docMk/>
            <pc:sldMk cId="272842195" sldId="339"/>
            <ac:spMk id="40" creationId="{668231C3-907E-8D1B-9D99-A0FEBC8618B6}"/>
          </ac:spMkLst>
        </pc:spChg>
        <pc:spChg chg="mod">
          <ac:chgData name="Naomy BADUEL" userId="5391ab95-15b1-4e4c-9c32-594705f5d108" providerId="ADAL" clId="{7BB522A4-C8D6-4460-8875-70BE5B2B9648}" dt="2023-11-23T15:06:48.390" v="91" actId="1037"/>
          <ac:spMkLst>
            <pc:docMk/>
            <pc:sldMk cId="272842195" sldId="339"/>
            <ac:spMk id="45" creationId="{33284F4D-0939-2471-7418-6487DBEA351F}"/>
          </ac:spMkLst>
        </pc:spChg>
        <pc:spChg chg="mod">
          <ac:chgData name="Naomy BADUEL" userId="5391ab95-15b1-4e4c-9c32-594705f5d108" providerId="ADAL" clId="{7BB522A4-C8D6-4460-8875-70BE5B2B9648}" dt="2023-11-23T15:07:08.152" v="189" actId="1037"/>
          <ac:spMkLst>
            <pc:docMk/>
            <pc:sldMk cId="272842195" sldId="339"/>
            <ac:spMk id="46" creationId="{DA4080A9-62D7-59BC-5B02-48B63DDEA1A4}"/>
          </ac:spMkLst>
        </pc:spChg>
        <pc:spChg chg="mod">
          <ac:chgData name="Naomy BADUEL" userId="5391ab95-15b1-4e4c-9c32-594705f5d108" providerId="ADAL" clId="{7BB522A4-C8D6-4460-8875-70BE5B2B9648}" dt="2023-11-23T15:07:15.919" v="192" actId="1037"/>
          <ac:spMkLst>
            <pc:docMk/>
            <pc:sldMk cId="272842195" sldId="339"/>
            <ac:spMk id="47" creationId="{15117995-6C1C-87EE-94BC-4770F11EB28F}"/>
          </ac:spMkLst>
        </pc:spChg>
        <pc:spChg chg="mod">
          <ac:chgData name="Naomy BADUEL" userId="5391ab95-15b1-4e4c-9c32-594705f5d108" providerId="ADAL" clId="{7BB522A4-C8D6-4460-8875-70BE5B2B9648}" dt="2023-11-23T15:06:55.272" v="121" actId="1037"/>
          <ac:spMkLst>
            <pc:docMk/>
            <pc:sldMk cId="272842195" sldId="339"/>
            <ac:spMk id="48" creationId="{D6568CC7-3738-935E-302D-7E48A875C367}"/>
          </ac:spMkLst>
        </pc:spChg>
        <pc:spChg chg="mod">
          <ac:chgData name="Naomy BADUEL" userId="5391ab95-15b1-4e4c-9c32-594705f5d108" providerId="ADAL" clId="{7BB522A4-C8D6-4460-8875-70BE5B2B9648}" dt="2023-11-23T15:09:36.526" v="361" actId="1037"/>
          <ac:spMkLst>
            <pc:docMk/>
            <pc:sldMk cId="272842195" sldId="339"/>
            <ac:spMk id="49" creationId="{7AA8D23F-30DB-2352-79AF-AA803B8F007C}"/>
          </ac:spMkLst>
        </pc:spChg>
        <pc:spChg chg="mod">
          <ac:chgData name="Naomy BADUEL" userId="5391ab95-15b1-4e4c-9c32-594705f5d108" providerId="ADAL" clId="{7BB522A4-C8D6-4460-8875-70BE5B2B9648}" dt="2023-11-23T15:07:25.727" v="228" actId="1037"/>
          <ac:spMkLst>
            <pc:docMk/>
            <pc:sldMk cId="272842195" sldId="339"/>
            <ac:spMk id="50" creationId="{998A65FD-82BC-3458-1EA7-A99C7C67BBD7}"/>
          </ac:spMkLst>
        </pc:spChg>
        <pc:picChg chg="mod">
          <ac:chgData name="Naomy BADUEL" userId="5391ab95-15b1-4e4c-9c32-594705f5d108" providerId="ADAL" clId="{7BB522A4-C8D6-4460-8875-70BE5B2B9648}" dt="2023-11-23T15:06:29.685" v="20" actId="1037"/>
          <ac:picMkLst>
            <pc:docMk/>
            <pc:sldMk cId="272842195" sldId="339"/>
            <ac:picMk id="31" creationId="{E2DB1067-AD0D-4D58-E32C-27565FE5956E}"/>
          </ac:picMkLst>
        </pc:picChg>
        <pc:picChg chg="mod">
          <ac:chgData name="Naomy BADUEL" userId="5391ab95-15b1-4e4c-9c32-594705f5d108" providerId="ADAL" clId="{7BB522A4-C8D6-4460-8875-70BE5B2B9648}" dt="2023-11-23T15:06:59.240" v="145" actId="1037"/>
          <ac:picMkLst>
            <pc:docMk/>
            <pc:sldMk cId="272842195" sldId="339"/>
            <ac:picMk id="32" creationId="{538AC6A9-7ED4-603F-7DC0-BEEABFA3258D}"/>
          </ac:picMkLst>
        </pc:picChg>
        <pc:picChg chg="mod">
          <ac:chgData name="Naomy BADUEL" userId="5391ab95-15b1-4e4c-9c32-594705f5d108" providerId="ADAL" clId="{7BB522A4-C8D6-4460-8875-70BE5B2B9648}" dt="2023-11-23T15:09:15.270" v="252" actId="1037"/>
          <ac:picMkLst>
            <pc:docMk/>
            <pc:sldMk cId="272842195" sldId="339"/>
            <ac:picMk id="34" creationId="{478EFC0B-CE67-2223-74B7-C016001DD9F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24A30-15CB-4C88-A16B-61BC5050254A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D778C-7CEB-4869-9FBC-7AEE7461A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425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6A0C3-A643-47D1-9014-2F82E56C20D5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74CF6-6F88-4EF7-90D5-E7C6825139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894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4CF6-6F88-4EF7-90D5-E7C6825139D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971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8fc0b8ccca_0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8fc0b8ccca_0_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2026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20/11/2023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3177EF-5A8E-4141-8FE6-D4F7D7742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92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20/11/2023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3177EF-5A8E-4141-8FE6-D4F7D7742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48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20/11/2023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3177EF-5A8E-4141-8FE6-D4F7D7742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213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and description" userDrawn="1">
  <p:cSld name="Section header and description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98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20/11/2023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3177EF-5A8E-4141-8FE6-D4F7D7742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0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20/11/2023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3177EF-5A8E-4141-8FE6-D4F7D7742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33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20/11/2023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3177EF-5A8E-4141-8FE6-D4F7D7742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60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20/11/2023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3177EF-5A8E-4141-8FE6-D4F7D7742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97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20/11/2023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3177EF-5A8E-4141-8FE6-D4F7D7742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42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20/11/2023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3177EF-5A8E-4141-8FE6-D4F7D7742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798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20/11/2023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3177EF-5A8E-4141-8FE6-D4F7D7742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588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20/11/2023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3177EF-5A8E-4141-8FE6-D4F7D7742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318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 userDrawn="1"/>
        </p:nvSpPr>
        <p:spPr>
          <a:xfrm>
            <a:off x="2738425" y="6431512"/>
            <a:ext cx="2173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Action </a:t>
            </a:r>
            <a:r>
              <a:rPr lang="en-US" sz="600" kern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soutenue</a:t>
            </a:r>
            <a:r>
              <a:rPr lang="en-US" sz="6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par la region Ile-de-France. Ce </a:t>
            </a:r>
            <a:r>
              <a:rPr lang="en-US" sz="600" kern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projet</a:t>
            </a:r>
            <a:r>
              <a:rPr lang="en-US" sz="6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" kern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est</a:t>
            </a:r>
            <a:r>
              <a:rPr lang="en-US" sz="6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" kern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cofinancé</a:t>
            </a:r>
            <a:r>
              <a:rPr lang="en-US" sz="6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par le </a:t>
            </a:r>
            <a:r>
              <a:rPr lang="en-US" sz="600" kern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fonds</a:t>
            </a:r>
            <a:r>
              <a:rPr lang="en-US" sz="6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" kern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européen</a:t>
            </a:r>
            <a:r>
              <a:rPr lang="en-US" sz="6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600" kern="1200" baseline="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développement</a:t>
            </a:r>
            <a:r>
              <a:rPr lang="en-US" sz="6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regional.</a:t>
            </a:r>
            <a:endParaRPr lang="en-US" sz="6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83" y="6435233"/>
            <a:ext cx="740262" cy="27054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195" y="6443494"/>
            <a:ext cx="330180" cy="25737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022" y="6441819"/>
            <a:ext cx="461861" cy="25737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" t="15493" r="3750" b="15359"/>
          <a:stretch/>
        </p:blipFill>
        <p:spPr>
          <a:xfrm>
            <a:off x="223680" y="6461271"/>
            <a:ext cx="727841" cy="21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2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.dossantos@incuballiance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7B4653-DAB3-4197-9B69-DAAE7CD3A655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DBF205D-FE33-42DC-B945-96BB19C3DCA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068" y="1400179"/>
            <a:ext cx="4177269" cy="466624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9BD6E39-4475-44F1-B99A-FEF1718847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8074"/>
            <a:ext cx="3967187" cy="243087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D363993-9FFC-4240-921F-41F0F9987B0F}"/>
              </a:ext>
            </a:extLst>
          </p:cNvPr>
          <p:cNvSpPr/>
          <p:nvPr/>
        </p:nvSpPr>
        <p:spPr>
          <a:xfrm>
            <a:off x="5105997" y="3997208"/>
            <a:ext cx="7086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i="0" u="none" strike="noStrike" baseline="0" dirty="0">
                <a:solidFill>
                  <a:srgbClr val="FFFFFF"/>
                </a:solidFill>
                <a:latin typeface="Poppins-Bold"/>
              </a:rPr>
              <a:t>L’Incubateur de la Recherche Publique de Paris-Saclay</a:t>
            </a:r>
          </a:p>
          <a:p>
            <a:r>
              <a:rPr lang="fr-FR" sz="1800" b="0" i="0" u="none" strike="noStrike" baseline="0" dirty="0">
                <a:solidFill>
                  <a:srgbClr val="FFFFFF"/>
                </a:solidFill>
                <a:latin typeface="Poppins-Regular"/>
              </a:rPr>
              <a:t>Expert de l’Entrepreneuriat </a:t>
            </a:r>
            <a:r>
              <a:rPr lang="fr-FR" sz="1800" b="0" i="0" u="none" strike="noStrike" baseline="0" dirty="0" err="1">
                <a:solidFill>
                  <a:srgbClr val="FFFFFF"/>
                </a:solidFill>
                <a:latin typeface="Poppins-Regular"/>
              </a:rPr>
              <a:t>Deeptech</a:t>
            </a:r>
            <a:endParaRPr lang="fr-FR" sz="3200" b="1" dirty="0">
              <a:solidFill>
                <a:schemeClr val="bg1"/>
              </a:solidFill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3215C4F5-955D-439A-B74C-3DF175A1A67B}"/>
              </a:ext>
            </a:extLst>
          </p:cNvPr>
          <p:cNvCxnSpPr/>
          <p:nvPr/>
        </p:nvCxnSpPr>
        <p:spPr>
          <a:xfrm>
            <a:off x="7146143" y="3733303"/>
            <a:ext cx="18669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C51B752-25CE-2103-DEEB-50E5619EA028}"/>
              </a:ext>
            </a:extLst>
          </p:cNvPr>
          <p:cNvSpPr/>
          <p:nvPr/>
        </p:nvSpPr>
        <p:spPr>
          <a:xfrm>
            <a:off x="0" y="5474476"/>
            <a:ext cx="12420600" cy="878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C4938D-2765-20A6-17E2-166FC71E7DBE}"/>
              </a:ext>
            </a:extLst>
          </p:cNvPr>
          <p:cNvSpPr/>
          <p:nvPr/>
        </p:nvSpPr>
        <p:spPr>
          <a:xfrm>
            <a:off x="5306638" y="5559882"/>
            <a:ext cx="5947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002060"/>
                </a:solidFill>
              </a:rPr>
              <a:t>DOSSIER DE CANDIDATURE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813A44F-EF09-17B8-AF32-7B4F30666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77EF-5A8E-4141-8FE6-D4F7D7742D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698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2B1D6CB9-E440-4903-A077-588ABCE68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562075"/>
              </p:ext>
            </p:extLst>
          </p:nvPr>
        </p:nvGraphicFramePr>
        <p:xfrm>
          <a:off x="75026" y="1281158"/>
          <a:ext cx="12041945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1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0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Pourriez-vous nous parler de l’équipe fondatrice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Avez-vous identifié les compétences manquantes et clés au développement de votre start-up ?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Avez-vous pour projet d’identifier de potentiels associés ? Si oui, avez-vous pensé aux missions que cette personne devra assumer ? 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Avez-vous constitué un </a:t>
                      </a:r>
                      <a:r>
                        <a:rPr lang="fr-FR" sz="1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Board</a:t>
                      </a:r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Stratégique (et/ou scientifique)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Avez-vous déjà travaillé à une feuille de route concernant les recrutements clés ?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952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/>
                        <a:t>Pourriez-vous nous parler de votre expérience concernant les sujets d’association/Recrutement et management dans la création d’entreprise ?</a:t>
                      </a:r>
                    </a:p>
                    <a:p>
                      <a:pPr algn="just"/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530536"/>
                  </a:ext>
                </a:extLst>
              </a:tr>
            </a:tbl>
          </a:graphicData>
        </a:graphic>
      </p:graphicFrame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CC7AB747-22C8-4907-912A-FC99540451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410214"/>
              </p:ext>
            </p:extLst>
          </p:nvPr>
        </p:nvGraphicFramePr>
        <p:xfrm>
          <a:off x="75027" y="5689050"/>
          <a:ext cx="12041945" cy="351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41945">
                  <a:extLst>
                    <a:ext uri="{9D8B030D-6E8A-4147-A177-3AD203B41FA5}">
                      <a16:colId xmlns:a16="http://schemas.microsoft.com/office/drawing/2014/main" val="384455575"/>
                    </a:ext>
                  </a:extLst>
                </a:gridCol>
              </a:tblGrid>
              <a:tr h="35102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dirty="0">
                          <a:solidFill>
                            <a:schemeClr val="tx1"/>
                          </a:solidFill>
                        </a:rPr>
                        <a:t>Vous possédez</a:t>
                      </a:r>
                      <a:r>
                        <a:rPr lang="fr-FR" sz="1200" b="1" i="1" baseline="0" dirty="0">
                          <a:solidFill>
                            <a:schemeClr val="tx1"/>
                          </a:solidFill>
                        </a:rPr>
                        <a:t> des éléments de présentation de l’équipe ou encore des </a:t>
                      </a:r>
                      <a:r>
                        <a:rPr lang="fr-FR" sz="1200" b="1" i="1" baseline="0" dirty="0" err="1">
                          <a:solidFill>
                            <a:schemeClr val="tx1"/>
                          </a:solidFill>
                        </a:rPr>
                        <a:t>Board</a:t>
                      </a:r>
                      <a:r>
                        <a:rPr lang="fr-FR" sz="1200" b="1" i="1" baseline="0" dirty="0">
                          <a:solidFill>
                            <a:schemeClr val="tx1"/>
                          </a:solidFill>
                        </a:rPr>
                        <a:t> qui vous entourent ? N’hésitez pas à joindre ces éléments en annexe.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1615779"/>
                  </a:ext>
                </a:extLst>
              </a:tr>
            </a:tbl>
          </a:graphicData>
        </a:graphic>
      </p:graphicFrame>
      <p:sp>
        <p:nvSpPr>
          <p:cNvPr id="7" name="Google Shape;929;p91">
            <a:extLst>
              <a:ext uri="{FF2B5EF4-FFF2-40B4-BE49-F238E27FC236}">
                <a16:creationId xmlns:a16="http://schemas.microsoft.com/office/drawing/2014/main" id="{77A5CE87-6369-4D92-A975-6CC70C4E3736}"/>
              </a:ext>
            </a:extLst>
          </p:cNvPr>
          <p:cNvSpPr/>
          <p:nvPr/>
        </p:nvSpPr>
        <p:spPr>
          <a:xfrm>
            <a:off x="181488" y="339114"/>
            <a:ext cx="6055807" cy="74039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930;p91">
            <a:extLst>
              <a:ext uri="{FF2B5EF4-FFF2-40B4-BE49-F238E27FC236}">
                <a16:creationId xmlns:a16="http://schemas.microsoft.com/office/drawing/2014/main" id="{406785E0-C7AB-4DDD-831B-7DB3EBFF840C}"/>
              </a:ext>
            </a:extLst>
          </p:cNvPr>
          <p:cNvSpPr/>
          <p:nvPr/>
        </p:nvSpPr>
        <p:spPr>
          <a:xfrm>
            <a:off x="286052" y="243440"/>
            <a:ext cx="6055807" cy="740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3F3732B-631F-448F-A262-CA4466F1A989}"/>
              </a:ext>
            </a:extLst>
          </p:cNvPr>
          <p:cNvSpPr txBox="1"/>
          <p:nvPr/>
        </p:nvSpPr>
        <p:spPr>
          <a:xfrm>
            <a:off x="286051" y="352026"/>
            <a:ext cx="6055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PROJET – EQUIPE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32F8ED6-88DE-0934-F2CE-3B8C1F1EA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77EF-5A8E-4141-8FE6-D4F7D7742DE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216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personne, homme&#10;&#10;Description générée automatiquement">
            <a:extLst>
              <a:ext uri="{FF2B5EF4-FFF2-40B4-BE49-F238E27FC236}">
                <a16:creationId xmlns:a16="http://schemas.microsoft.com/office/drawing/2014/main" id="{2DF5091E-345F-4993-906F-DCBCADDE9F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5" b="9383"/>
          <a:stretch/>
        </p:blipFill>
        <p:spPr>
          <a:xfrm>
            <a:off x="0" y="0"/>
            <a:ext cx="12230100" cy="6858000"/>
          </a:xfrm>
          <a:prstGeom prst="rect">
            <a:avLst/>
          </a:prstGeom>
        </p:spPr>
      </p:pic>
      <p:sp>
        <p:nvSpPr>
          <p:cNvPr id="7" name="Google Shape;444;p54">
            <a:extLst>
              <a:ext uri="{FF2B5EF4-FFF2-40B4-BE49-F238E27FC236}">
                <a16:creationId xmlns:a16="http://schemas.microsoft.com/office/drawing/2014/main" id="{7CC95EEA-046C-44DD-93CE-D45E376A0E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>
              <a:alpha val="65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1B0617-6CEB-4EC9-B296-372F68CD9ACA}"/>
              </a:ext>
            </a:extLst>
          </p:cNvPr>
          <p:cNvSpPr/>
          <p:nvPr/>
        </p:nvSpPr>
        <p:spPr>
          <a:xfrm>
            <a:off x="6248400" y="3546318"/>
            <a:ext cx="5303798" cy="25968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Montserrat Black" panose="00000A00000000000000" pitchFamily="2" charset="0"/>
              </a:rPr>
              <a:t>ANNEXES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11B442D-4053-4C3E-8A3D-8D26CA8B2AD5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338" y="2202024"/>
            <a:ext cx="4336207" cy="484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65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6">
            <a:extLst>
              <a:ext uri="{FF2B5EF4-FFF2-40B4-BE49-F238E27FC236}">
                <a16:creationId xmlns:a16="http://schemas.microsoft.com/office/drawing/2014/main" id="{4DB4406A-9956-4939-B7AC-4AA8742AC8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076249"/>
              </p:ext>
            </p:extLst>
          </p:nvPr>
        </p:nvGraphicFramePr>
        <p:xfrm>
          <a:off x="0" y="1378561"/>
          <a:ext cx="12192001" cy="410087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79802">
                  <a:extLst>
                    <a:ext uri="{9D8B030D-6E8A-4147-A177-3AD203B41FA5}">
                      <a16:colId xmlns:a16="http://schemas.microsoft.com/office/drawing/2014/main" val="4273725632"/>
                    </a:ext>
                  </a:extLst>
                </a:gridCol>
                <a:gridCol w="1308682">
                  <a:extLst>
                    <a:ext uri="{9D8B030D-6E8A-4147-A177-3AD203B41FA5}">
                      <a16:colId xmlns:a16="http://schemas.microsoft.com/office/drawing/2014/main" val="3491752510"/>
                    </a:ext>
                  </a:extLst>
                </a:gridCol>
                <a:gridCol w="302004">
                  <a:extLst>
                    <a:ext uri="{9D8B030D-6E8A-4147-A177-3AD203B41FA5}">
                      <a16:colId xmlns:a16="http://schemas.microsoft.com/office/drawing/2014/main" val="1926531789"/>
                    </a:ext>
                  </a:extLst>
                </a:gridCol>
                <a:gridCol w="1006679">
                  <a:extLst>
                    <a:ext uri="{9D8B030D-6E8A-4147-A177-3AD203B41FA5}">
                      <a16:colId xmlns:a16="http://schemas.microsoft.com/office/drawing/2014/main" val="788586974"/>
                    </a:ext>
                  </a:extLst>
                </a:gridCol>
                <a:gridCol w="293615">
                  <a:extLst>
                    <a:ext uri="{9D8B030D-6E8A-4147-A177-3AD203B41FA5}">
                      <a16:colId xmlns:a16="http://schemas.microsoft.com/office/drawing/2014/main" val="2854358971"/>
                    </a:ext>
                  </a:extLst>
                </a:gridCol>
                <a:gridCol w="7301219">
                  <a:extLst>
                    <a:ext uri="{9D8B030D-6E8A-4147-A177-3AD203B41FA5}">
                      <a16:colId xmlns:a16="http://schemas.microsoft.com/office/drawing/2014/main" val="109337026"/>
                    </a:ext>
                  </a:extLst>
                </a:gridCol>
              </a:tblGrid>
              <a:tr h="359118">
                <a:tc>
                  <a:txBody>
                    <a:bodyPr/>
                    <a:lstStyle/>
                    <a:p>
                      <a:r>
                        <a:rPr lang="fr-FR" sz="1000" dirty="0"/>
                        <a:t>Nom et Prénom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200173"/>
                  </a:ext>
                </a:extLst>
              </a:tr>
              <a:tr h="293885">
                <a:tc>
                  <a:txBody>
                    <a:bodyPr/>
                    <a:lstStyle/>
                    <a:p>
                      <a:r>
                        <a:rPr lang="fr-FR" sz="1000" b="1" dirty="0"/>
                        <a:t>Adresse personnelle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054981"/>
                  </a:ext>
                </a:extLst>
              </a:tr>
              <a:tr h="156103">
                <a:tc>
                  <a:txBody>
                    <a:bodyPr/>
                    <a:lstStyle/>
                    <a:p>
                      <a:r>
                        <a:rPr lang="fr-FR" sz="1000" b="1" dirty="0"/>
                        <a:t>Code postal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000" b="1" dirty="0"/>
                        <a:t>Ville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852200"/>
                  </a:ext>
                </a:extLst>
              </a:tr>
              <a:tr h="359118">
                <a:tc>
                  <a:txBody>
                    <a:bodyPr/>
                    <a:lstStyle/>
                    <a:p>
                      <a:r>
                        <a:rPr lang="fr-FR" sz="1000" b="1" dirty="0"/>
                        <a:t>Date de naissance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000" b="1"/>
                        <a:t>Lieu de naissance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586638"/>
                  </a:ext>
                </a:extLst>
              </a:tr>
              <a:tr h="359118">
                <a:tc>
                  <a:txBody>
                    <a:bodyPr/>
                    <a:lstStyle/>
                    <a:p>
                      <a:r>
                        <a:rPr lang="fr-FR" sz="1000" b="1" dirty="0"/>
                        <a:t>Téléphone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000" b="1" dirty="0"/>
                        <a:t>Mail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763427"/>
                  </a:ext>
                </a:extLst>
              </a:tr>
              <a:tr h="359118">
                <a:tc>
                  <a:txBody>
                    <a:bodyPr/>
                    <a:lstStyle/>
                    <a:p>
                      <a:r>
                        <a:rPr lang="fr-FR" sz="1000" b="1" dirty="0"/>
                        <a:t>Situation actuelle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1000" dirty="0"/>
                        <a:t>(Salarié, dirigeant d’entreprise, demandeur d’emploi, étudiant…)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045765"/>
                  </a:ext>
                </a:extLst>
              </a:tr>
              <a:tr h="313679">
                <a:tc>
                  <a:txBody>
                    <a:bodyPr/>
                    <a:lstStyle/>
                    <a:p>
                      <a:r>
                        <a:rPr lang="fr-FR" sz="1000" b="1" dirty="0"/>
                        <a:t>Temps disponible sur le projet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000" dirty="0"/>
                        <a:t>(100%, 50%, 25%...)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Lien Profil </a:t>
                      </a:r>
                      <a:r>
                        <a:rPr lang="fr-FR" sz="1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Linkedin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(Si profil créé et disponible)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804976"/>
                  </a:ext>
                </a:extLst>
              </a:tr>
              <a:tr h="293614">
                <a:tc>
                  <a:txBody>
                    <a:bodyPr/>
                    <a:lstStyle/>
                    <a:p>
                      <a:r>
                        <a:rPr lang="fr-FR" sz="1000" b="1" dirty="0"/>
                        <a:t>Comment nous avez-vous connu?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1000" dirty="0"/>
                        <a:t>En quelques mots svp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616191"/>
                  </a:ext>
                </a:extLst>
              </a:tr>
              <a:tr h="276837">
                <a:tc>
                  <a:txBody>
                    <a:bodyPr/>
                    <a:lstStyle/>
                    <a:p>
                      <a:r>
                        <a:rPr lang="fr-FR" sz="1000" b="1" dirty="0"/>
                        <a:t>Votre formation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1000" dirty="0"/>
                        <a:t>(Derniers diplômes ou titres obtenus + dates)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18344"/>
                  </a:ext>
                </a:extLst>
              </a:tr>
              <a:tr h="268448">
                <a:tc>
                  <a:txBody>
                    <a:bodyPr/>
                    <a:lstStyle/>
                    <a:p>
                      <a:r>
                        <a:rPr lang="fr-FR" sz="1000" b="1" dirty="0"/>
                        <a:t>Vos objectifs / sujets spécifiques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Pourriez-vous nous préciser vos attentes et objectifs ? Qu’attendez vous de notre accompagnement ?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339105"/>
                  </a:ext>
                </a:extLst>
              </a:tr>
              <a:tr h="285225">
                <a:tc>
                  <a:txBody>
                    <a:bodyPr/>
                    <a:lstStyle/>
                    <a:p>
                      <a:r>
                        <a:rPr lang="fr-FR" sz="1000" b="1" dirty="0"/>
                        <a:t>Aménagements spécifiques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Avez-vous besoin d’aménagements/adaptations spécifiques en cas d’accompagnement par notre structure ? (si oui, merci de préciser)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837455"/>
                  </a:ext>
                </a:extLst>
              </a:tr>
              <a:tr h="276837">
                <a:tc>
                  <a:txBody>
                    <a:bodyPr/>
                    <a:lstStyle/>
                    <a:p>
                      <a:r>
                        <a:rPr lang="fr-FR" sz="1000" b="1" dirty="0"/>
                        <a:t>RQTH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Bénéficiez vous d’une reconnaissance de la Qualité de travailleur handicapé  (oui – non)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8386"/>
                  </a:ext>
                </a:extLst>
              </a:tr>
              <a:tr h="276837">
                <a:tc>
                  <a:txBody>
                    <a:bodyPr/>
                    <a:lstStyle/>
                    <a:p>
                      <a:r>
                        <a:rPr lang="fr-FR" sz="1000" b="1" dirty="0"/>
                        <a:t>Lieu souhaité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Notre site à Palaiseau – A distance ?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976574"/>
                  </a:ext>
                </a:extLst>
              </a:tr>
            </a:tbl>
          </a:graphicData>
        </a:graphic>
      </p:graphicFrame>
      <p:sp>
        <p:nvSpPr>
          <p:cNvPr id="4" name="Google Shape;929;p91">
            <a:extLst>
              <a:ext uri="{FF2B5EF4-FFF2-40B4-BE49-F238E27FC236}">
                <a16:creationId xmlns:a16="http://schemas.microsoft.com/office/drawing/2014/main" id="{6B4B6E77-0956-4733-AF5B-7C9946ECE6BF}"/>
              </a:ext>
            </a:extLst>
          </p:cNvPr>
          <p:cNvSpPr/>
          <p:nvPr/>
        </p:nvSpPr>
        <p:spPr>
          <a:xfrm>
            <a:off x="181488" y="339114"/>
            <a:ext cx="6055807" cy="74039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930;p91">
            <a:extLst>
              <a:ext uri="{FF2B5EF4-FFF2-40B4-BE49-F238E27FC236}">
                <a16:creationId xmlns:a16="http://schemas.microsoft.com/office/drawing/2014/main" id="{360A3120-D7AD-420B-8EAA-AE492EF55EB3}"/>
              </a:ext>
            </a:extLst>
          </p:cNvPr>
          <p:cNvSpPr/>
          <p:nvPr/>
        </p:nvSpPr>
        <p:spPr>
          <a:xfrm>
            <a:off x="286052" y="243440"/>
            <a:ext cx="6055807" cy="740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F87BF1B-7F8C-42B0-8C8A-D470EC0082C0}"/>
              </a:ext>
            </a:extLst>
          </p:cNvPr>
          <p:cNvSpPr txBox="1"/>
          <p:nvPr/>
        </p:nvSpPr>
        <p:spPr>
          <a:xfrm>
            <a:off x="286051" y="352026"/>
            <a:ext cx="605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ANNEXE PORTEUR PROJET - 2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2D45D74-3D4E-B734-01D7-6E1703F5F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77EF-5A8E-4141-8FE6-D4F7D7742DE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203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6">
            <a:extLst>
              <a:ext uri="{FF2B5EF4-FFF2-40B4-BE49-F238E27FC236}">
                <a16:creationId xmlns:a16="http://schemas.microsoft.com/office/drawing/2014/main" id="{B9A91D21-A768-43EA-B07B-B77FBC645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550900"/>
              </p:ext>
            </p:extLst>
          </p:nvPr>
        </p:nvGraphicFramePr>
        <p:xfrm>
          <a:off x="0" y="1378561"/>
          <a:ext cx="12192001" cy="410087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79802">
                  <a:extLst>
                    <a:ext uri="{9D8B030D-6E8A-4147-A177-3AD203B41FA5}">
                      <a16:colId xmlns:a16="http://schemas.microsoft.com/office/drawing/2014/main" val="4273725632"/>
                    </a:ext>
                  </a:extLst>
                </a:gridCol>
                <a:gridCol w="1308682">
                  <a:extLst>
                    <a:ext uri="{9D8B030D-6E8A-4147-A177-3AD203B41FA5}">
                      <a16:colId xmlns:a16="http://schemas.microsoft.com/office/drawing/2014/main" val="3491752510"/>
                    </a:ext>
                  </a:extLst>
                </a:gridCol>
                <a:gridCol w="302004">
                  <a:extLst>
                    <a:ext uri="{9D8B030D-6E8A-4147-A177-3AD203B41FA5}">
                      <a16:colId xmlns:a16="http://schemas.microsoft.com/office/drawing/2014/main" val="1926531789"/>
                    </a:ext>
                  </a:extLst>
                </a:gridCol>
                <a:gridCol w="1006679">
                  <a:extLst>
                    <a:ext uri="{9D8B030D-6E8A-4147-A177-3AD203B41FA5}">
                      <a16:colId xmlns:a16="http://schemas.microsoft.com/office/drawing/2014/main" val="788586974"/>
                    </a:ext>
                  </a:extLst>
                </a:gridCol>
                <a:gridCol w="293615">
                  <a:extLst>
                    <a:ext uri="{9D8B030D-6E8A-4147-A177-3AD203B41FA5}">
                      <a16:colId xmlns:a16="http://schemas.microsoft.com/office/drawing/2014/main" val="2854358971"/>
                    </a:ext>
                  </a:extLst>
                </a:gridCol>
                <a:gridCol w="7301219">
                  <a:extLst>
                    <a:ext uri="{9D8B030D-6E8A-4147-A177-3AD203B41FA5}">
                      <a16:colId xmlns:a16="http://schemas.microsoft.com/office/drawing/2014/main" val="109337026"/>
                    </a:ext>
                  </a:extLst>
                </a:gridCol>
              </a:tblGrid>
              <a:tr h="359118">
                <a:tc>
                  <a:txBody>
                    <a:bodyPr/>
                    <a:lstStyle/>
                    <a:p>
                      <a:r>
                        <a:rPr lang="fr-FR" sz="1000" dirty="0"/>
                        <a:t>Nom et Prénom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200173"/>
                  </a:ext>
                </a:extLst>
              </a:tr>
              <a:tr h="293885">
                <a:tc>
                  <a:txBody>
                    <a:bodyPr/>
                    <a:lstStyle/>
                    <a:p>
                      <a:r>
                        <a:rPr lang="fr-FR" sz="1000" b="1" dirty="0"/>
                        <a:t>Adresse personnelle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054981"/>
                  </a:ext>
                </a:extLst>
              </a:tr>
              <a:tr h="156103">
                <a:tc>
                  <a:txBody>
                    <a:bodyPr/>
                    <a:lstStyle/>
                    <a:p>
                      <a:r>
                        <a:rPr lang="fr-FR" sz="1000" b="1" dirty="0"/>
                        <a:t>Code postal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000" b="1" dirty="0"/>
                        <a:t>Ville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852200"/>
                  </a:ext>
                </a:extLst>
              </a:tr>
              <a:tr h="359118">
                <a:tc>
                  <a:txBody>
                    <a:bodyPr/>
                    <a:lstStyle/>
                    <a:p>
                      <a:r>
                        <a:rPr lang="fr-FR" sz="1000" b="1" dirty="0"/>
                        <a:t>Date de naissance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000" b="1"/>
                        <a:t>Lieu de naissance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586638"/>
                  </a:ext>
                </a:extLst>
              </a:tr>
              <a:tr h="359118">
                <a:tc>
                  <a:txBody>
                    <a:bodyPr/>
                    <a:lstStyle/>
                    <a:p>
                      <a:r>
                        <a:rPr lang="fr-FR" sz="1000" b="1" dirty="0"/>
                        <a:t>Téléphone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000" b="1" dirty="0"/>
                        <a:t>Mail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763427"/>
                  </a:ext>
                </a:extLst>
              </a:tr>
              <a:tr h="359118">
                <a:tc>
                  <a:txBody>
                    <a:bodyPr/>
                    <a:lstStyle/>
                    <a:p>
                      <a:r>
                        <a:rPr lang="fr-FR" sz="1000" b="1" dirty="0"/>
                        <a:t>Situation actuelle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1000" dirty="0"/>
                        <a:t>(Salarié, dirigeant d’entreprise, demandeur d’emploi, étudiant…)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045765"/>
                  </a:ext>
                </a:extLst>
              </a:tr>
              <a:tr h="313679">
                <a:tc>
                  <a:txBody>
                    <a:bodyPr/>
                    <a:lstStyle/>
                    <a:p>
                      <a:r>
                        <a:rPr lang="fr-FR" sz="1000" b="1" dirty="0"/>
                        <a:t>Temps disponible sur le projet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000" dirty="0"/>
                        <a:t>(100%, 50%, 25%...)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Lien Profil </a:t>
                      </a:r>
                      <a:r>
                        <a:rPr lang="fr-FR" sz="1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Linkedin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(Si profil créé et disponible)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804976"/>
                  </a:ext>
                </a:extLst>
              </a:tr>
              <a:tr h="293614">
                <a:tc>
                  <a:txBody>
                    <a:bodyPr/>
                    <a:lstStyle/>
                    <a:p>
                      <a:r>
                        <a:rPr lang="fr-FR" sz="1000" b="1" dirty="0"/>
                        <a:t>Comment nous avez-vous connu?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1000" dirty="0"/>
                        <a:t>En quelques mots svp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616191"/>
                  </a:ext>
                </a:extLst>
              </a:tr>
              <a:tr h="276837">
                <a:tc>
                  <a:txBody>
                    <a:bodyPr/>
                    <a:lstStyle/>
                    <a:p>
                      <a:r>
                        <a:rPr lang="fr-FR" sz="1000" b="1" dirty="0"/>
                        <a:t>Votre formation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1000" dirty="0"/>
                        <a:t>(Derniers diplômes ou titres obtenus + dates)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18344"/>
                  </a:ext>
                </a:extLst>
              </a:tr>
              <a:tr h="268448">
                <a:tc>
                  <a:txBody>
                    <a:bodyPr/>
                    <a:lstStyle/>
                    <a:p>
                      <a:r>
                        <a:rPr lang="fr-FR" sz="1000" b="1" dirty="0"/>
                        <a:t>Vos objectifs / sujets spécifiques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Pourriez-vous nous préciser vos attentes et objectifs ? Qu’attendez vous de notre accompagnement ?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339105"/>
                  </a:ext>
                </a:extLst>
              </a:tr>
              <a:tr h="285225">
                <a:tc>
                  <a:txBody>
                    <a:bodyPr/>
                    <a:lstStyle/>
                    <a:p>
                      <a:r>
                        <a:rPr lang="fr-FR" sz="1000" b="1" dirty="0"/>
                        <a:t>Aménagements spécifiques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Avez-vous besoin d’aménagements/adaptations spécifiques en cas d’accompagnement par notre structure ? (si oui, merci de préciser)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837455"/>
                  </a:ext>
                </a:extLst>
              </a:tr>
              <a:tr h="276837">
                <a:tc>
                  <a:txBody>
                    <a:bodyPr/>
                    <a:lstStyle/>
                    <a:p>
                      <a:r>
                        <a:rPr lang="fr-FR" sz="1000" b="1" dirty="0"/>
                        <a:t>RQTH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Bénéficiez vous d’une reconnaissance de la Qualité de travailleur handicapé  (oui – non)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8386"/>
                  </a:ext>
                </a:extLst>
              </a:tr>
              <a:tr h="276837">
                <a:tc>
                  <a:txBody>
                    <a:bodyPr/>
                    <a:lstStyle/>
                    <a:p>
                      <a:r>
                        <a:rPr lang="fr-FR" sz="1000" b="1" dirty="0"/>
                        <a:t>Lieu souhaité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Notre site à Palaiseau – A distance ?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976574"/>
                  </a:ext>
                </a:extLst>
              </a:tr>
            </a:tbl>
          </a:graphicData>
        </a:graphic>
      </p:graphicFrame>
      <p:sp>
        <p:nvSpPr>
          <p:cNvPr id="6" name="Google Shape;929;p91">
            <a:extLst>
              <a:ext uri="{FF2B5EF4-FFF2-40B4-BE49-F238E27FC236}">
                <a16:creationId xmlns:a16="http://schemas.microsoft.com/office/drawing/2014/main" id="{5ABF0DD2-9595-4D19-A010-F64774BE4F72}"/>
              </a:ext>
            </a:extLst>
          </p:cNvPr>
          <p:cNvSpPr/>
          <p:nvPr/>
        </p:nvSpPr>
        <p:spPr>
          <a:xfrm>
            <a:off x="181488" y="339114"/>
            <a:ext cx="6055807" cy="74039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930;p91">
            <a:extLst>
              <a:ext uri="{FF2B5EF4-FFF2-40B4-BE49-F238E27FC236}">
                <a16:creationId xmlns:a16="http://schemas.microsoft.com/office/drawing/2014/main" id="{9AA276EB-29CA-4716-A859-12ACDDDB8944}"/>
              </a:ext>
            </a:extLst>
          </p:cNvPr>
          <p:cNvSpPr/>
          <p:nvPr/>
        </p:nvSpPr>
        <p:spPr>
          <a:xfrm>
            <a:off x="286052" y="243440"/>
            <a:ext cx="6055807" cy="740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2806896-7089-45EF-9C6D-C0BB980F48CF}"/>
              </a:ext>
            </a:extLst>
          </p:cNvPr>
          <p:cNvSpPr txBox="1"/>
          <p:nvPr/>
        </p:nvSpPr>
        <p:spPr>
          <a:xfrm>
            <a:off x="286051" y="352026"/>
            <a:ext cx="605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ANNEXE PORTEUR PROJET - 3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468263A-E582-24C1-B646-EEA1A5184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77EF-5A8E-4141-8FE6-D4F7D7742DE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814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29;p91">
            <a:extLst>
              <a:ext uri="{FF2B5EF4-FFF2-40B4-BE49-F238E27FC236}">
                <a16:creationId xmlns:a16="http://schemas.microsoft.com/office/drawing/2014/main" id="{821F16EB-8BAF-4BFC-AE15-1642FD35BD61}"/>
              </a:ext>
            </a:extLst>
          </p:cNvPr>
          <p:cNvSpPr/>
          <p:nvPr/>
        </p:nvSpPr>
        <p:spPr>
          <a:xfrm>
            <a:off x="181488" y="339114"/>
            <a:ext cx="6055807" cy="74039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930;p91">
            <a:extLst>
              <a:ext uri="{FF2B5EF4-FFF2-40B4-BE49-F238E27FC236}">
                <a16:creationId xmlns:a16="http://schemas.microsoft.com/office/drawing/2014/main" id="{A9324CF5-3B07-49C7-BDA7-B8F72BF430BC}"/>
              </a:ext>
            </a:extLst>
          </p:cNvPr>
          <p:cNvSpPr/>
          <p:nvPr/>
        </p:nvSpPr>
        <p:spPr>
          <a:xfrm>
            <a:off x="286052" y="243440"/>
            <a:ext cx="6055807" cy="740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3C3E2D5-29AB-408D-B81C-E0861AA64362}"/>
              </a:ext>
            </a:extLst>
          </p:cNvPr>
          <p:cNvSpPr txBox="1"/>
          <p:nvPr/>
        </p:nvSpPr>
        <p:spPr>
          <a:xfrm>
            <a:off x="286051" y="352026"/>
            <a:ext cx="6055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ANNEXE (libre)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C6128E9-76BE-08BB-3325-4E41B2C09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77EF-5A8E-4141-8FE6-D4F7D7742DE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259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29;p91">
            <a:extLst>
              <a:ext uri="{FF2B5EF4-FFF2-40B4-BE49-F238E27FC236}">
                <a16:creationId xmlns:a16="http://schemas.microsoft.com/office/drawing/2014/main" id="{A8418CEF-10C2-42D7-AB71-15B396556A9A}"/>
              </a:ext>
            </a:extLst>
          </p:cNvPr>
          <p:cNvSpPr/>
          <p:nvPr/>
        </p:nvSpPr>
        <p:spPr>
          <a:xfrm>
            <a:off x="181488" y="339114"/>
            <a:ext cx="6055807" cy="74039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930;p91">
            <a:extLst>
              <a:ext uri="{FF2B5EF4-FFF2-40B4-BE49-F238E27FC236}">
                <a16:creationId xmlns:a16="http://schemas.microsoft.com/office/drawing/2014/main" id="{579C9C9B-D4A5-4334-8841-883208CDEE01}"/>
              </a:ext>
            </a:extLst>
          </p:cNvPr>
          <p:cNvSpPr/>
          <p:nvPr/>
        </p:nvSpPr>
        <p:spPr>
          <a:xfrm>
            <a:off x="286052" y="243440"/>
            <a:ext cx="6055807" cy="740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4D379A-8388-4BA5-A12E-FFB663131F88}"/>
              </a:ext>
            </a:extLst>
          </p:cNvPr>
          <p:cNvSpPr txBox="1"/>
          <p:nvPr/>
        </p:nvSpPr>
        <p:spPr>
          <a:xfrm>
            <a:off x="286051" y="352026"/>
            <a:ext cx="605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ANNEXE (libre)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42C3134-22C6-A71D-7067-80246E951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77EF-5A8E-4141-8FE6-D4F7D7742DE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100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29;p91">
            <a:extLst>
              <a:ext uri="{FF2B5EF4-FFF2-40B4-BE49-F238E27FC236}">
                <a16:creationId xmlns:a16="http://schemas.microsoft.com/office/drawing/2014/main" id="{AF8CB620-FF18-48CF-8794-95C5F05ECF10}"/>
              </a:ext>
            </a:extLst>
          </p:cNvPr>
          <p:cNvSpPr/>
          <p:nvPr/>
        </p:nvSpPr>
        <p:spPr>
          <a:xfrm>
            <a:off x="181488" y="339114"/>
            <a:ext cx="6055807" cy="74039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930;p91">
            <a:extLst>
              <a:ext uri="{FF2B5EF4-FFF2-40B4-BE49-F238E27FC236}">
                <a16:creationId xmlns:a16="http://schemas.microsoft.com/office/drawing/2014/main" id="{70DD1E87-AC5C-40E9-BAD5-EA6FD677BE47}"/>
              </a:ext>
            </a:extLst>
          </p:cNvPr>
          <p:cNvSpPr/>
          <p:nvPr/>
        </p:nvSpPr>
        <p:spPr>
          <a:xfrm>
            <a:off x="286052" y="243440"/>
            <a:ext cx="6055807" cy="740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449802C-EE9A-4947-8D24-0104CC4906A1}"/>
              </a:ext>
            </a:extLst>
          </p:cNvPr>
          <p:cNvSpPr txBox="1"/>
          <p:nvPr/>
        </p:nvSpPr>
        <p:spPr>
          <a:xfrm>
            <a:off x="286051" y="352026"/>
            <a:ext cx="6055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ANNEXE (libre)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1074BA8-9574-3C17-3C7F-5EDCC4B3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77EF-5A8E-4141-8FE6-D4F7D7742DE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391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7B4653-DAB3-4197-9B69-DAAE7CD3A655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DBF205D-FE33-42DC-B945-96BB19C3DCA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338" y="2379567"/>
            <a:ext cx="4177269" cy="466624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9BD6E39-4475-44F1-B99A-FEF1718847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59" y="255183"/>
            <a:ext cx="2527067" cy="1548449"/>
          </a:xfrm>
          <a:prstGeom prst="rect">
            <a:avLst/>
          </a:pr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3215C4F5-955D-439A-B74C-3DF175A1A67B}"/>
              </a:ext>
            </a:extLst>
          </p:cNvPr>
          <p:cNvCxnSpPr/>
          <p:nvPr/>
        </p:nvCxnSpPr>
        <p:spPr>
          <a:xfrm>
            <a:off x="7023562" y="2154010"/>
            <a:ext cx="18669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1AEFBDB4-F01E-42F8-B8CD-0CA1414B26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00" y="5687007"/>
            <a:ext cx="529129" cy="54647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6171DA7-4642-4E61-844A-37F865F1F1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408" y="5667642"/>
            <a:ext cx="529129" cy="54647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C9D4ADB-A987-4CD8-BA6E-9818D9A10F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841" y="5687007"/>
            <a:ext cx="529129" cy="54647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35270D2-6B5B-48EC-9AB3-E2B8FE7431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505" y="4068291"/>
            <a:ext cx="751591" cy="76401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2B82A8B-BA58-4B0A-B852-411D79733E8F}"/>
              </a:ext>
            </a:extLst>
          </p:cNvPr>
          <p:cNvSpPr txBox="1"/>
          <p:nvPr/>
        </p:nvSpPr>
        <p:spPr>
          <a:xfrm>
            <a:off x="6501473" y="4943977"/>
            <a:ext cx="2841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>
                <a:solidFill>
                  <a:schemeClr val="bg1"/>
                </a:solidFill>
                <a:latin typeface="+mj-lt"/>
              </a:rPr>
              <a:t>www.incuballiance.fr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09C5321-12A8-4F19-9774-4E16BCB02EFC}"/>
              </a:ext>
            </a:extLst>
          </p:cNvPr>
          <p:cNvSpPr txBox="1"/>
          <p:nvPr/>
        </p:nvSpPr>
        <p:spPr>
          <a:xfrm>
            <a:off x="4238187" y="6233485"/>
            <a:ext cx="198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  <a:latin typeface="+mj-lt"/>
              </a:rPr>
              <a:t>@IncubAlliance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8CC761A-C3D0-4BF0-A73A-EC1813E86EB9}"/>
              </a:ext>
            </a:extLst>
          </p:cNvPr>
          <p:cNvSpPr txBox="1"/>
          <p:nvPr/>
        </p:nvSpPr>
        <p:spPr>
          <a:xfrm>
            <a:off x="6611519" y="6232230"/>
            <a:ext cx="2590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  <a:latin typeface="+mj-lt"/>
              </a:rPr>
              <a:t>IncubAlliance Paris-Saclay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B89CC12-C9BF-449D-81EF-E521D64FF770}"/>
              </a:ext>
            </a:extLst>
          </p:cNvPr>
          <p:cNvSpPr txBox="1"/>
          <p:nvPr/>
        </p:nvSpPr>
        <p:spPr>
          <a:xfrm>
            <a:off x="5000638" y="3298630"/>
            <a:ext cx="591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+mj-lt"/>
              </a:rPr>
              <a:t>Le </a:t>
            </a:r>
            <a:r>
              <a:rPr lang="fr-FR" sz="2000" dirty="0" err="1">
                <a:solidFill>
                  <a:schemeClr val="bg1"/>
                </a:solidFill>
                <a:latin typeface="+mj-lt"/>
              </a:rPr>
              <a:t>Playground</a:t>
            </a:r>
            <a:r>
              <a:rPr lang="fr-FR" sz="2000" dirty="0">
                <a:solidFill>
                  <a:schemeClr val="bg1"/>
                </a:solidFill>
                <a:latin typeface="+mj-lt"/>
              </a:rPr>
              <a:t> – Stop &amp; Work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  <a:latin typeface="+mj-lt"/>
              </a:rPr>
              <a:t>3 Boulevard Thomas Gobert - 91120 PALAISEAU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67137B9-ACFD-4880-B619-1B60FFAEB623}"/>
              </a:ext>
            </a:extLst>
          </p:cNvPr>
          <p:cNvSpPr txBox="1"/>
          <p:nvPr/>
        </p:nvSpPr>
        <p:spPr>
          <a:xfrm>
            <a:off x="9583617" y="6233485"/>
            <a:ext cx="181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  <a:latin typeface="+mj-lt"/>
              </a:rPr>
              <a:t>IncubAlliance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DAB8C5E-390A-490A-B130-28375A7FF19A}"/>
              </a:ext>
            </a:extLst>
          </p:cNvPr>
          <p:cNvSpPr txBox="1"/>
          <p:nvPr/>
        </p:nvSpPr>
        <p:spPr>
          <a:xfrm>
            <a:off x="6611519" y="2526316"/>
            <a:ext cx="2936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NOUS CONTACTER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7A59D89-1353-EDA2-2B99-1BAEF8EFB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77EF-5A8E-4141-8FE6-D4F7D7742DE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712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29;p91">
            <a:extLst>
              <a:ext uri="{FF2B5EF4-FFF2-40B4-BE49-F238E27FC236}">
                <a16:creationId xmlns:a16="http://schemas.microsoft.com/office/drawing/2014/main" id="{3DAEDF16-8A90-4E2E-82B4-04ED6A6E9594}"/>
              </a:ext>
            </a:extLst>
          </p:cNvPr>
          <p:cNvSpPr/>
          <p:nvPr/>
        </p:nvSpPr>
        <p:spPr>
          <a:xfrm>
            <a:off x="181488" y="339114"/>
            <a:ext cx="5019373" cy="74039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930;p91">
            <a:extLst>
              <a:ext uri="{FF2B5EF4-FFF2-40B4-BE49-F238E27FC236}">
                <a16:creationId xmlns:a16="http://schemas.microsoft.com/office/drawing/2014/main" id="{DB6D81F7-1D62-4C3E-862C-AEF7ADED4784}"/>
              </a:ext>
            </a:extLst>
          </p:cNvPr>
          <p:cNvSpPr/>
          <p:nvPr/>
        </p:nvSpPr>
        <p:spPr>
          <a:xfrm>
            <a:off x="286052" y="243440"/>
            <a:ext cx="5019373" cy="740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F5C7AA3-1B70-4BE8-8888-9D0E7B7EE046}"/>
              </a:ext>
            </a:extLst>
          </p:cNvPr>
          <p:cNvSpPr txBox="1"/>
          <p:nvPr/>
        </p:nvSpPr>
        <p:spPr>
          <a:xfrm>
            <a:off x="286052" y="352026"/>
            <a:ext cx="5019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PROCÉDURE DE CANDIDATURE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294C3E9-79D0-4813-A891-435879883EB4}"/>
              </a:ext>
            </a:extLst>
          </p:cNvPr>
          <p:cNvSpPr txBox="1"/>
          <p:nvPr/>
        </p:nvSpPr>
        <p:spPr>
          <a:xfrm>
            <a:off x="286052" y="1431555"/>
            <a:ext cx="1173134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600" dirty="0"/>
              <a:t>Merci de bien vouloir compléter le dossier en :</a:t>
            </a:r>
          </a:p>
          <a:p>
            <a:pPr algn="just"/>
            <a:endParaRPr lang="fr-FR" sz="16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1600" dirty="0"/>
              <a:t>apportant tout élément complémentaire que vous jugez pertinent en annexe (</a:t>
            </a:r>
            <a:r>
              <a:rPr lang="fr-FR" sz="1600" i="1" dirty="0"/>
              <a:t>Ex : étude de marché, enquêtes, roadmap, prévisionnel financier, plans…).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1600" i="1" dirty="0"/>
              <a:t>Si vous souffrez d’un handicap , merci de nous contacter pour que nous apportions la meilleure solution possible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1600" i="1" dirty="0"/>
          </a:p>
          <a:p>
            <a:pPr algn="just"/>
            <a:endParaRPr lang="fr-FR" dirty="0"/>
          </a:p>
          <a:p>
            <a:pPr algn="ctr"/>
            <a:r>
              <a:rPr lang="fr-FR" b="1" dirty="0">
                <a:solidFill>
                  <a:srgbClr val="FF0000"/>
                </a:solidFill>
              </a:rPr>
              <a:t>DOSSIER À RETOURNER AUPRÈS DE : </a:t>
            </a:r>
          </a:p>
          <a:p>
            <a:pPr algn="ctr"/>
            <a:r>
              <a:rPr lang="fr-FR" dirty="0"/>
              <a:t>Naomy Baduel – </a:t>
            </a:r>
            <a:r>
              <a:rPr lang="fr-FR" dirty="0">
                <a:hlinkClick r:id="rId3"/>
              </a:rPr>
              <a:t>n.baduel@incuballiance.fr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Assistante programmes start-ups</a:t>
            </a:r>
          </a:p>
          <a:p>
            <a:pPr algn="just"/>
            <a:endParaRPr lang="fr-FR" sz="2400" b="1" dirty="0">
              <a:solidFill>
                <a:srgbClr val="FFC000"/>
              </a:solidFill>
            </a:endParaRPr>
          </a:p>
          <a:p>
            <a:pPr algn="just"/>
            <a:endParaRPr lang="fr-FR" sz="2400" b="1" dirty="0">
              <a:solidFill>
                <a:srgbClr val="FFC000"/>
              </a:solidFill>
            </a:endParaRPr>
          </a:p>
          <a:p>
            <a:pPr algn="just"/>
            <a:endParaRPr lang="fr-FR" sz="2400" b="1" dirty="0">
              <a:solidFill>
                <a:srgbClr val="FFC000"/>
              </a:solidFill>
            </a:endParaRPr>
          </a:p>
          <a:p>
            <a:r>
              <a:rPr lang="fr-FR" sz="1200" b="1" i="1" dirty="0">
                <a:solidFill>
                  <a:srgbClr val="FF0000"/>
                </a:solidFill>
              </a:rPr>
              <a:t>NB : si vous ne possédez pas certains éléments demandés, pas d’inquiétude, vous pouvez renseigner « </a:t>
            </a:r>
            <a:r>
              <a:rPr lang="fr-FR" sz="1200" b="1" i="1" u="sng" dirty="0">
                <a:solidFill>
                  <a:srgbClr val="FF0000"/>
                </a:solidFill>
              </a:rPr>
              <a:t>Sujet non couvert à date</a:t>
            </a:r>
            <a:r>
              <a:rPr lang="fr-FR" sz="1200" b="1" i="1" dirty="0">
                <a:solidFill>
                  <a:srgbClr val="FF0000"/>
                </a:solidFill>
              </a:rPr>
              <a:t> ».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214B8D0-BA83-3D95-5832-385327A2D5BA}"/>
              </a:ext>
            </a:extLst>
          </p:cNvPr>
          <p:cNvSpPr txBox="1"/>
          <p:nvPr/>
        </p:nvSpPr>
        <p:spPr>
          <a:xfrm>
            <a:off x="9969909" y="5753921"/>
            <a:ext cx="1383891" cy="870155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1ACB139-B884-AD53-6128-42D68BC5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77EF-5A8E-4141-8FE6-D4F7D7742DE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19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90325"/>
            <a:ext cx="12041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</a:rPr>
              <a:t>Avant tout… Il est important de nous présenter à vous. </a:t>
            </a:r>
          </a:p>
          <a:p>
            <a:pPr algn="ctr"/>
            <a:r>
              <a:rPr lang="fr-FR" sz="2400" b="1" dirty="0">
                <a:solidFill>
                  <a:srgbClr val="002060"/>
                </a:solidFill>
              </a:rPr>
              <a:t>Voici les collaborateurs IncubAlliance en charge de l’analyse des dossiers de candidature :</a:t>
            </a:r>
          </a:p>
        </p:txBody>
      </p:sp>
      <p:sp>
        <p:nvSpPr>
          <p:cNvPr id="29" name="Google Shape;929;p91">
            <a:extLst>
              <a:ext uri="{FF2B5EF4-FFF2-40B4-BE49-F238E27FC236}">
                <a16:creationId xmlns:a16="http://schemas.microsoft.com/office/drawing/2014/main" id="{C96A16FE-39B0-44CE-8F55-D43A5CA296EA}"/>
              </a:ext>
            </a:extLst>
          </p:cNvPr>
          <p:cNvSpPr/>
          <p:nvPr/>
        </p:nvSpPr>
        <p:spPr>
          <a:xfrm>
            <a:off x="181488" y="339114"/>
            <a:ext cx="6055807" cy="74039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930;p91">
            <a:extLst>
              <a:ext uri="{FF2B5EF4-FFF2-40B4-BE49-F238E27FC236}">
                <a16:creationId xmlns:a16="http://schemas.microsoft.com/office/drawing/2014/main" id="{623F515B-17A0-4544-929A-4C687B28AEFF}"/>
              </a:ext>
            </a:extLst>
          </p:cNvPr>
          <p:cNvSpPr/>
          <p:nvPr/>
        </p:nvSpPr>
        <p:spPr>
          <a:xfrm>
            <a:off x="286052" y="243440"/>
            <a:ext cx="6055807" cy="740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FF4090D-8EEE-4D14-BC9B-9DA5373EB9A7}"/>
              </a:ext>
            </a:extLst>
          </p:cNvPr>
          <p:cNvSpPr txBox="1"/>
          <p:nvPr/>
        </p:nvSpPr>
        <p:spPr>
          <a:xfrm>
            <a:off x="508682" y="334018"/>
            <a:ext cx="5610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L’EQUIPE EN CHARGE DE L’ANALYSE</a:t>
            </a:r>
          </a:p>
        </p:txBody>
      </p:sp>
      <p:pic>
        <p:nvPicPr>
          <p:cNvPr id="26" name="Image 25" descr="Une image contenant personne, extérieur&#10;&#10;Description générée automatiquement">
            <a:extLst>
              <a:ext uri="{FF2B5EF4-FFF2-40B4-BE49-F238E27FC236}">
                <a16:creationId xmlns:a16="http://schemas.microsoft.com/office/drawing/2014/main" id="{C7B50B5B-A171-6107-392C-230D78358B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" r="1940"/>
          <a:stretch/>
        </p:blipFill>
        <p:spPr>
          <a:xfrm>
            <a:off x="1483532" y="2625339"/>
            <a:ext cx="1637978" cy="218723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641AF60-8F1D-294F-90D4-2A621BB39134}"/>
              </a:ext>
            </a:extLst>
          </p:cNvPr>
          <p:cNvSpPr/>
          <p:nvPr/>
        </p:nvSpPr>
        <p:spPr>
          <a:xfrm>
            <a:off x="1422314" y="4840480"/>
            <a:ext cx="164350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Directrice Générale</a:t>
            </a: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46A5A14-F1BF-C579-8AB9-884A1BEFDEE7}"/>
              </a:ext>
            </a:extLst>
          </p:cNvPr>
          <p:cNvSpPr/>
          <p:nvPr/>
        </p:nvSpPr>
        <p:spPr>
          <a:xfrm>
            <a:off x="1391508" y="4464715"/>
            <a:ext cx="1277667" cy="25635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B0F0"/>
              </a:gs>
            </a:gsLst>
            <a:lin ang="2700006" scaled="0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C3CEF2D-7557-F346-CDD6-D7F3684C9C04}"/>
              </a:ext>
            </a:extLst>
          </p:cNvPr>
          <p:cNvSpPr/>
          <p:nvPr/>
        </p:nvSpPr>
        <p:spPr>
          <a:xfrm>
            <a:off x="1289127" y="4473210"/>
            <a:ext cx="131410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dirty="0">
                <a:solidFill>
                  <a:schemeClr val="bg1"/>
                </a:solidFill>
                <a:latin typeface="+mj-lt"/>
              </a:rPr>
              <a:t>ARIELLE </a:t>
            </a:r>
            <a:r>
              <a:rPr lang="fr-FR" sz="1050" b="1" dirty="0">
                <a:solidFill>
                  <a:schemeClr val="bg1"/>
                </a:solidFill>
                <a:latin typeface="+mj-lt"/>
              </a:rPr>
              <a:t>SANTÉ</a:t>
            </a:r>
            <a:endParaRPr lang="fr-FR" sz="1050" b="1" dirty="0">
              <a:solidFill>
                <a:schemeClr val="bg1"/>
              </a:solidFill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E2DB1067-AD0D-4D58-E32C-27565FE595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18" t="7639" r="25433" b="41250"/>
          <a:stretch/>
        </p:blipFill>
        <p:spPr>
          <a:xfrm>
            <a:off x="3508029" y="2625339"/>
            <a:ext cx="1638608" cy="217699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538AC6A9-7ED4-603F-7DC0-BEEABFA325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07" t="11038" r="23630" b="46783"/>
          <a:stretch/>
        </p:blipFill>
        <p:spPr>
          <a:xfrm>
            <a:off x="5558869" y="2627814"/>
            <a:ext cx="1628775" cy="2190749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478EFC0B-CE67-2223-74B7-C016001DD9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" b="5694"/>
          <a:stretch/>
        </p:blipFill>
        <p:spPr>
          <a:xfrm>
            <a:off x="7502181" y="2634950"/>
            <a:ext cx="1642505" cy="217968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E707537-EC0B-B58A-91C0-16CDA1C65DED}"/>
              </a:ext>
            </a:extLst>
          </p:cNvPr>
          <p:cNvSpPr/>
          <p:nvPr/>
        </p:nvSpPr>
        <p:spPr>
          <a:xfrm>
            <a:off x="7475213" y="4483793"/>
            <a:ext cx="1287923" cy="25635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B0F0"/>
              </a:gs>
            </a:gsLst>
            <a:lin ang="2700006" scaled="0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1E7ADED-54F2-67EB-80D6-E46DE33B848B}"/>
              </a:ext>
            </a:extLst>
          </p:cNvPr>
          <p:cNvSpPr/>
          <p:nvPr/>
        </p:nvSpPr>
        <p:spPr>
          <a:xfrm>
            <a:off x="7454613" y="4492306"/>
            <a:ext cx="129159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dirty="0">
                <a:solidFill>
                  <a:schemeClr val="bg1"/>
                </a:solidFill>
                <a:latin typeface="+mj-lt"/>
              </a:rPr>
              <a:t>MARYLINE </a:t>
            </a:r>
            <a:r>
              <a:rPr lang="fr-FR" sz="1050" b="1" dirty="0">
                <a:solidFill>
                  <a:schemeClr val="bg1"/>
                </a:solidFill>
              </a:rPr>
              <a:t>LE GARFF</a:t>
            </a:r>
            <a:endParaRPr lang="fr-FR" sz="1050" dirty="0">
              <a:solidFill>
                <a:schemeClr val="bg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68231C3-907E-8D1B-9D99-A0FEBC8618B6}"/>
              </a:ext>
            </a:extLst>
          </p:cNvPr>
          <p:cNvSpPr/>
          <p:nvPr/>
        </p:nvSpPr>
        <p:spPr>
          <a:xfrm>
            <a:off x="3424990" y="4487955"/>
            <a:ext cx="1287923" cy="25635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B0F0"/>
              </a:gs>
            </a:gsLst>
            <a:lin ang="2700006" scaled="0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3284F4D-0939-2471-7418-6487DBEA351F}"/>
              </a:ext>
            </a:extLst>
          </p:cNvPr>
          <p:cNvSpPr/>
          <p:nvPr/>
        </p:nvSpPr>
        <p:spPr>
          <a:xfrm>
            <a:off x="3454493" y="4491354"/>
            <a:ext cx="128792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dirty="0">
                <a:solidFill>
                  <a:schemeClr val="bg1"/>
                </a:solidFill>
                <a:latin typeface="+mj-lt"/>
              </a:rPr>
              <a:t>NICOLAS </a:t>
            </a:r>
            <a:r>
              <a:rPr lang="fr-FR" sz="1050" b="1" dirty="0">
                <a:solidFill>
                  <a:schemeClr val="bg1"/>
                </a:solidFill>
              </a:rPr>
              <a:t>REYNIER</a:t>
            </a:r>
            <a:endParaRPr lang="fr-FR" sz="1050" dirty="0">
              <a:solidFill>
                <a:schemeClr val="bg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A4080A9-62D7-59BC-5B02-48B63DDEA1A4}"/>
              </a:ext>
            </a:extLst>
          </p:cNvPr>
          <p:cNvSpPr/>
          <p:nvPr/>
        </p:nvSpPr>
        <p:spPr>
          <a:xfrm>
            <a:off x="5438643" y="4489724"/>
            <a:ext cx="1287923" cy="25635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B0F0"/>
              </a:gs>
            </a:gsLst>
            <a:lin ang="2700006" scaled="0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5117995-6C1C-87EE-94BC-4770F11EB28F}"/>
              </a:ext>
            </a:extLst>
          </p:cNvPr>
          <p:cNvSpPr/>
          <p:nvPr/>
        </p:nvSpPr>
        <p:spPr>
          <a:xfrm>
            <a:off x="5474874" y="4491561"/>
            <a:ext cx="127432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dirty="0">
                <a:solidFill>
                  <a:schemeClr val="bg1"/>
                </a:solidFill>
                <a:latin typeface="+mj-lt"/>
              </a:rPr>
              <a:t>FABRICE </a:t>
            </a:r>
            <a:r>
              <a:rPr lang="fr-FR" sz="1050" b="1" dirty="0">
                <a:solidFill>
                  <a:schemeClr val="bg1"/>
                </a:solidFill>
              </a:rPr>
              <a:t>DAUMARD</a:t>
            </a:r>
            <a:endParaRPr lang="fr-FR" sz="1050" dirty="0">
              <a:solidFill>
                <a:schemeClr val="bg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568CC7-3738-935E-302D-7E48A875C367}"/>
              </a:ext>
            </a:extLst>
          </p:cNvPr>
          <p:cNvSpPr/>
          <p:nvPr/>
        </p:nvSpPr>
        <p:spPr>
          <a:xfrm>
            <a:off x="3542136" y="4848280"/>
            <a:ext cx="16400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Start-up Manager Deeptech</a:t>
            </a: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AA8D23F-30DB-2352-79AF-AA803B8F007C}"/>
              </a:ext>
            </a:extLst>
          </p:cNvPr>
          <p:cNvSpPr/>
          <p:nvPr/>
        </p:nvSpPr>
        <p:spPr>
          <a:xfrm>
            <a:off x="7560967" y="4848280"/>
            <a:ext cx="16525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Start-up Manager Deeptech</a:t>
            </a: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98A65FD-82BC-3458-1EA7-A99C7C67BBD7}"/>
              </a:ext>
            </a:extLst>
          </p:cNvPr>
          <p:cNvSpPr/>
          <p:nvPr/>
        </p:nvSpPr>
        <p:spPr>
          <a:xfrm>
            <a:off x="5536809" y="4848280"/>
            <a:ext cx="16525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Start-up Manager Deeptech</a:t>
            </a: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13E3F71-E7CE-5AF9-0C15-0AF5AA70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77EF-5A8E-4141-8FE6-D4F7D7742DE6}" type="slidenum">
              <a:rPr lang="fr-FR" smtClean="0"/>
              <a:t>3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482CD1-5040-DE5A-A36F-EDA901235D0F}"/>
              </a:ext>
            </a:extLst>
          </p:cNvPr>
          <p:cNvSpPr/>
          <p:nvPr/>
        </p:nvSpPr>
        <p:spPr>
          <a:xfrm>
            <a:off x="9701252" y="4844327"/>
            <a:ext cx="16525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Start-up Manager Deeptech</a:t>
            </a: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408CEC-7E73-EB52-B767-65130F936835}"/>
              </a:ext>
            </a:extLst>
          </p:cNvPr>
          <p:cNvSpPr/>
          <p:nvPr/>
        </p:nvSpPr>
        <p:spPr>
          <a:xfrm>
            <a:off x="9649234" y="4498375"/>
            <a:ext cx="1933166" cy="33198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B0F0"/>
              </a:gs>
            </a:gsLst>
            <a:lin ang="2700006" scaled="0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C68EB1-4AC9-CD9D-8907-59ABE67BC23C}"/>
              </a:ext>
            </a:extLst>
          </p:cNvPr>
          <p:cNvSpPr/>
          <p:nvPr/>
        </p:nvSpPr>
        <p:spPr>
          <a:xfrm>
            <a:off x="9649234" y="4508499"/>
            <a:ext cx="22379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JOSEPHINE</a:t>
            </a:r>
            <a:r>
              <a:rPr lang="fr-FR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000" b="1" dirty="0">
                <a:solidFill>
                  <a:schemeClr val="bg1"/>
                </a:solidFill>
                <a:latin typeface="+mj-lt"/>
              </a:rPr>
              <a:t>VERNET-MONTAGNAC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42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03800" y="5833381"/>
            <a:ext cx="7188200" cy="56081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r-FR" sz="1100" b="1" dirty="0">
                <a:solidFill>
                  <a:schemeClr val="accent2"/>
                </a:solidFill>
              </a:rPr>
              <a:t>D’autres porteurs sont impliqués dans l’aventure ? </a:t>
            </a:r>
          </a:p>
          <a:p>
            <a:pPr algn="r"/>
            <a:r>
              <a:rPr lang="fr-FR" sz="1100" b="1" dirty="0">
                <a:solidFill>
                  <a:schemeClr val="tx2"/>
                </a:solidFill>
              </a:rPr>
              <a:t>Merci de bien vouloir renseigner leurs coordonnées en annexe, tableaux prévus à cet effet.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8C1A04C8-DDFF-4E6C-AC17-47CA3483F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98517"/>
              </p:ext>
            </p:extLst>
          </p:nvPr>
        </p:nvGraphicFramePr>
        <p:xfrm>
          <a:off x="0" y="1378561"/>
          <a:ext cx="12192001" cy="410087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79802">
                  <a:extLst>
                    <a:ext uri="{9D8B030D-6E8A-4147-A177-3AD203B41FA5}">
                      <a16:colId xmlns:a16="http://schemas.microsoft.com/office/drawing/2014/main" val="4273725632"/>
                    </a:ext>
                  </a:extLst>
                </a:gridCol>
                <a:gridCol w="1308682">
                  <a:extLst>
                    <a:ext uri="{9D8B030D-6E8A-4147-A177-3AD203B41FA5}">
                      <a16:colId xmlns:a16="http://schemas.microsoft.com/office/drawing/2014/main" val="3491752510"/>
                    </a:ext>
                  </a:extLst>
                </a:gridCol>
                <a:gridCol w="302004">
                  <a:extLst>
                    <a:ext uri="{9D8B030D-6E8A-4147-A177-3AD203B41FA5}">
                      <a16:colId xmlns:a16="http://schemas.microsoft.com/office/drawing/2014/main" val="1926531789"/>
                    </a:ext>
                  </a:extLst>
                </a:gridCol>
                <a:gridCol w="1006679">
                  <a:extLst>
                    <a:ext uri="{9D8B030D-6E8A-4147-A177-3AD203B41FA5}">
                      <a16:colId xmlns:a16="http://schemas.microsoft.com/office/drawing/2014/main" val="788586974"/>
                    </a:ext>
                  </a:extLst>
                </a:gridCol>
                <a:gridCol w="293615">
                  <a:extLst>
                    <a:ext uri="{9D8B030D-6E8A-4147-A177-3AD203B41FA5}">
                      <a16:colId xmlns:a16="http://schemas.microsoft.com/office/drawing/2014/main" val="2854358971"/>
                    </a:ext>
                  </a:extLst>
                </a:gridCol>
                <a:gridCol w="7301219">
                  <a:extLst>
                    <a:ext uri="{9D8B030D-6E8A-4147-A177-3AD203B41FA5}">
                      <a16:colId xmlns:a16="http://schemas.microsoft.com/office/drawing/2014/main" val="109337026"/>
                    </a:ext>
                  </a:extLst>
                </a:gridCol>
              </a:tblGrid>
              <a:tr h="359118">
                <a:tc>
                  <a:txBody>
                    <a:bodyPr/>
                    <a:lstStyle/>
                    <a:p>
                      <a:r>
                        <a:rPr lang="fr-FR" sz="1000" dirty="0"/>
                        <a:t>Nom et Prénom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200173"/>
                  </a:ext>
                </a:extLst>
              </a:tr>
              <a:tr h="293885">
                <a:tc>
                  <a:txBody>
                    <a:bodyPr/>
                    <a:lstStyle/>
                    <a:p>
                      <a:r>
                        <a:rPr lang="fr-FR" sz="1000" b="1" dirty="0"/>
                        <a:t>Adresse personnelle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054981"/>
                  </a:ext>
                </a:extLst>
              </a:tr>
              <a:tr h="156103">
                <a:tc>
                  <a:txBody>
                    <a:bodyPr/>
                    <a:lstStyle/>
                    <a:p>
                      <a:r>
                        <a:rPr lang="fr-FR" sz="1000" b="1" dirty="0"/>
                        <a:t>Code postal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000" b="1" dirty="0"/>
                        <a:t>Ville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852200"/>
                  </a:ext>
                </a:extLst>
              </a:tr>
              <a:tr h="359118">
                <a:tc>
                  <a:txBody>
                    <a:bodyPr/>
                    <a:lstStyle/>
                    <a:p>
                      <a:r>
                        <a:rPr lang="fr-FR" sz="1000" b="1" dirty="0"/>
                        <a:t>Date de naissance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000" b="1"/>
                        <a:t>Lieu de naissance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586638"/>
                  </a:ext>
                </a:extLst>
              </a:tr>
              <a:tr h="359118">
                <a:tc>
                  <a:txBody>
                    <a:bodyPr/>
                    <a:lstStyle/>
                    <a:p>
                      <a:r>
                        <a:rPr lang="fr-FR" sz="1000" b="1" dirty="0"/>
                        <a:t>Téléphone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000" b="1" dirty="0"/>
                        <a:t>Mail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763427"/>
                  </a:ext>
                </a:extLst>
              </a:tr>
              <a:tr h="359118">
                <a:tc>
                  <a:txBody>
                    <a:bodyPr/>
                    <a:lstStyle/>
                    <a:p>
                      <a:r>
                        <a:rPr lang="fr-FR" sz="1000" b="1" dirty="0"/>
                        <a:t>Situation actuelle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1000" dirty="0"/>
                        <a:t>(Salarié, dirigeant d’entreprise, demandeur d’emploi, étudiant…)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045765"/>
                  </a:ext>
                </a:extLst>
              </a:tr>
              <a:tr h="313679">
                <a:tc>
                  <a:txBody>
                    <a:bodyPr/>
                    <a:lstStyle/>
                    <a:p>
                      <a:r>
                        <a:rPr lang="fr-FR" sz="1000" b="1" dirty="0">
                          <a:solidFill>
                            <a:schemeClr val="tx1"/>
                          </a:solidFill>
                        </a:rPr>
                        <a:t>Temps dédié au projet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000" dirty="0"/>
                        <a:t>(100%, 50%, 25%...)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Lien Profil </a:t>
                      </a:r>
                      <a:r>
                        <a:rPr lang="fr-FR" sz="1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Linkedin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(Si profil créé et disponible)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804976"/>
                  </a:ext>
                </a:extLst>
              </a:tr>
              <a:tr h="293614">
                <a:tc>
                  <a:txBody>
                    <a:bodyPr/>
                    <a:lstStyle/>
                    <a:p>
                      <a:r>
                        <a:rPr lang="fr-FR" sz="1000" b="1" dirty="0"/>
                        <a:t>Comment nous avez-vous connu?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1000" dirty="0"/>
                        <a:t>En quelques mots svp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616191"/>
                  </a:ext>
                </a:extLst>
              </a:tr>
              <a:tr h="276837">
                <a:tc>
                  <a:txBody>
                    <a:bodyPr/>
                    <a:lstStyle/>
                    <a:p>
                      <a:r>
                        <a:rPr lang="fr-FR" sz="1000" b="1" dirty="0"/>
                        <a:t>Votre formation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1000" dirty="0"/>
                        <a:t>(Derniers diplômes ou titres obtenus + dates)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18344"/>
                  </a:ext>
                </a:extLst>
              </a:tr>
              <a:tr h="268448">
                <a:tc>
                  <a:txBody>
                    <a:bodyPr/>
                    <a:lstStyle/>
                    <a:p>
                      <a:r>
                        <a:rPr lang="fr-FR" sz="1000" b="1" dirty="0"/>
                        <a:t>Vos objectifs / sujets spécifiques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Pourriez-vous nous préciser vos attentes et objectifs ? Qu’attendez vous de notre accompagnement ?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339105"/>
                  </a:ext>
                </a:extLst>
              </a:tr>
              <a:tr h="285225">
                <a:tc>
                  <a:txBody>
                    <a:bodyPr/>
                    <a:lstStyle/>
                    <a:p>
                      <a:r>
                        <a:rPr lang="fr-FR" sz="1000" b="1" dirty="0"/>
                        <a:t>Aménagements spécifiques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Avez-vous besoin d’aménagements/adaptations spécifiques en cas d’accompagnement par notre structure ? (si oui, merci de préciser)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837455"/>
                  </a:ext>
                </a:extLst>
              </a:tr>
              <a:tr h="276837">
                <a:tc>
                  <a:txBody>
                    <a:bodyPr/>
                    <a:lstStyle/>
                    <a:p>
                      <a:r>
                        <a:rPr lang="fr-FR" sz="1000" b="1" dirty="0"/>
                        <a:t>RQTH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Bénéficiez vous d’une reconnaissance de la Qualité de travailleur handicapé  (oui – non)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8386"/>
                  </a:ext>
                </a:extLst>
              </a:tr>
              <a:tr h="276837">
                <a:tc>
                  <a:txBody>
                    <a:bodyPr/>
                    <a:lstStyle/>
                    <a:p>
                      <a:r>
                        <a:rPr lang="fr-FR" sz="1000" b="1" dirty="0"/>
                        <a:t>Lieu souhaité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Notre site à Palaiseau – A distance ?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976574"/>
                  </a:ext>
                </a:extLst>
              </a:tr>
            </a:tbl>
          </a:graphicData>
        </a:graphic>
      </p:graphicFrame>
      <p:sp>
        <p:nvSpPr>
          <p:cNvPr id="7" name="Google Shape;929;p91">
            <a:extLst>
              <a:ext uri="{FF2B5EF4-FFF2-40B4-BE49-F238E27FC236}">
                <a16:creationId xmlns:a16="http://schemas.microsoft.com/office/drawing/2014/main" id="{356DC887-47FC-43D8-A617-6303ABA4A447}"/>
              </a:ext>
            </a:extLst>
          </p:cNvPr>
          <p:cNvSpPr/>
          <p:nvPr/>
        </p:nvSpPr>
        <p:spPr>
          <a:xfrm>
            <a:off x="181488" y="339114"/>
            <a:ext cx="6055807" cy="74039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30;p91">
            <a:extLst>
              <a:ext uri="{FF2B5EF4-FFF2-40B4-BE49-F238E27FC236}">
                <a16:creationId xmlns:a16="http://schemas.microsoft.com/office/drawing/2014/main" id="{2054DE5B-AE58-481B-94B2-1488C120A4F9}"/>
              </a:ext>
            </a:extLst>
          </p:cNvPr>
          <p:cNvSpPr/>
          <p:nvPr/>
        </p:nvSpPr>
        <p:spPr>
          <a:xfrm>
            <a:off x="286052" y="243440"/>
            <a:ext cx="6055807" cy="740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DF5FCE3-9230-42DC-B9B0-B3A4A6802545}"/>
              </a:ext>
            </a:extLst>
          </p:cNvPr>
          <p:cNvSpPr txBox="1"/>
          <p:nvPr/>
        </p:nvSpPr>
        <p:spPr>
          <a:xfrm>
            <a:off x="286052" y="352026"/>
            <a:ext cx="605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INFORMATIONS PORTEUR PROJET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5BE241A-06EA-ACB5-089B-6235BA291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77EF-5A8E-4141-8FE6-D4F7D7742DE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269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au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157573"/>
              </p:ext>
            </p:extLst>
          </p:nvPr>
        </p:nvGraphicFramePr>
        <p:xfrm>
          <a:off x="-12700" y="2044019"/>
          <a:ext cx="12193664" cy="388052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816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3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11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85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86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33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299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1730">
                <a:tc>
                  <a:txBody>
                    <a:bodyPr/>
                    <a:lstStyle/>
                    <a:p>
                      <a:r>
                        <a:rPr lang="fr-FR" sz="1000" b="1" dirty="0"/>
                        <a:t>NOM DU PROJET</a:t>
                      </a:r>
                      <a:r>
                        <a:rPr lang="fr-FR" sz="1000" b="1" baseline="0" dirty="0"/>
                        <a:t> </a:t>
                      </a:r>
                      <a:endParaRPr lang="fr-FR" sz="1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r>
                        <a:rPr lang="fr-FR" sz="1000" b="1" dirty="0"/>
                        <a:t>… Pourquoi ce nom ? </a:t>
                      </a:r>
                      <a:endParaRPr lang="fr-FR" sz="1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r>
                        <a:rPr lang="fr-FR" sz="1000" b="0" dirty="0"/>
                        <a:t>En quelques mots… pourquoi avoir défini</a:t>
                      </a:r>
                      <a:r>
                        <a:rPr lang="fr-FR" sz="1000" b="0" baseline="0" dirty="0"/>
                        <a:t> ce nom ? 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870">
                <a:tc>
                  <a:txBody>
                    <a:bodyPr/>
                    <a:lstStyle/>
                    <a:p>
                      <a:r>
                        <a:rPr lang="fr-FR" sz="1000" b="1" dirty="0"/>
                        <a:t>Votre activité :</a:t>
                      </a:r>
                      <a:endParaRPr lang="fr-FR" sz="1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r>
                        <a:rPr lang="fr-FR" sz="1000" b="0"/>
                        <a:t>En 2 mots, quel est le domaine d’activité de votre projet</a:t>
                      </a:r>
                      <a:r>
                        <a:rPr lang="fr-FR" sz="1000" b="0" baseline="0"/>
                        <a:t> ?</a:t>
                      </a:r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1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/>
                        <a:t>Votre proposition de valeur :</a:t>
                      </a:r>
                      <a:endParaRPr lang="fr-FR" sz="1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r>
                        <a:rPr lang="fr-FR" sz="1000" b="0" dirty="0"/>
                        <a:t>Quelle promesse</a:t>
                      </a:r>
                      <a:r>
                        <a:rPr lang="fr-FR" sz="1000" b="0" baseline="0" dirty="0"/>
                        <a:t> souhaitez-vous apporter à vos futurs clients ? </a:t>
                      </a:r>
                    </a:p>
                    <a:p>
                      <a:r>
                        <a:rPr lang="fr-FR" sz="1000" b="0" baseline="0" dirty="0"/>
                        <a:t>Le projet est déjà en route… Quelle promesse faites-vous à vos clients actuels ?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71">
                <a:tc gridSpan="8"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LA SOCIETE EXISTE-T-ELLE DÉJÀ ? </a:t>
                      </a:r>
                      <a:endParaRPr lang="fr-FR" sz="1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fr-FR" sz="1000" b="1" dirty="0"/>
                        <a:t>Nom de la société : </a:t>
                      </a:r>
                      <a:endParaRPr lang="fr-FR" sz="1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N° SIRET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fr-FR" sz="1000" b="1" dirty="0"/>
                        <a:t>Date de création : </a:t>
                      </a:r>
                      <a:endParaRPr lang="fr-FR" sz="1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Statut juridique : </a:t>
                      </a:r>
                      <a:endParaRPr lang="fr-FR" sz="1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b="1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Capital social : 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b="1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Effectif</a:t>
                      </a:r>
                      <a:r>
                        <a:rPr lang="fr-FR" sz="1000" b="1" baseline="0" dirty="0"/>
                        <a:t> : </a:t>
                      </a:r>
                      <a:endParaRPr lang="fr-FR" sz="1000" b="1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fr-FR" sz="1000" b="1" dirty="0"/>
                        <a:t>Adresse</a:t>
                      </a:r>
                      <a:r>
                        <a:rPr lang="fr-FR" sz="1000" b="1" baseline="0" dirty="0"/>
                        <a:t> postale :</a:t>
                      </a:r>
                      <a:endParaRPr lang="fr-FR" sz="1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Code Postal :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000" b="1" dirty="0"/>
                        <a:t>Ville :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126">
                <a:tc>
                  <a:txBody>
                    <a:bodyPr/>
                    <a:lstStyle/>
                    <a:p>
                      <a:r>
                        <a:rPr lang="fr-FR" sz="1000" b="1" dirty="0"/>
                        <a:t>Répartition</a:t>
                      </a:r>
                      <a:r>
                        <a:rPr lang="fr-FR" sz="1000" b="1" baseline="0" dirty="0"/>
                        <a:t> du capital : </a:t>
                      </a:r>
                      <a:endParaRPr lang="fr-FR" sz="1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r>
                        <a:rPr lang="fr-FR" sz="1000" dirty="0"/>
                        <a:t>Si vous êtes plusieurs co-fondateurs, pourriez-vous nous préciser la répartition du Capital Social.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7126">
                <a:tc>
                  <a:txBody>
                    <a:bodyPr/>
                    <a:lstStyle/>
                    <a:p>
                      <a:r>
                        <a:rPr lang="fr-FR" sz="1000" b="1" dirty="0"/>
                        <a:t>Site Internet : </a:t>
                      </a:r>
                      <a:endParaRPr lang="fr-FR" sz="1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9735915" y="562381"/>
            <a:ext cx="1772291" cy="10342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INSERTION LOGO</a:t>
            </a:r>
          </a:p>
          <a:p>
            <a:pPr algn="ctr"/>
            <a:r>
              <a:rPr lang="fr-FR" dirty="0"/>
              <a:t>(si existant)</a:t>
            </a:r>
          </a:p>
        </p:txBody>
      </p:sp>
      <p:sp>
        <p:nvSpPr>
          <p:cNvPr id="6" name="Google Shape;929;p91">
            <a:extLst>
              <a:ext uri="{FF2B5EF4-FFF2-40B4-BE49-F238E27FC236}">
                <a16:creationId xmlns:a16="http://schemas.microsoft.com/office/drawing/2014/main" id="{E25FA6A7-A280-4967-8364-0705652B55D8}"/>
              </a:ext>
            </a:extLst>
          </p:cNvPr>
          <p:cNvSpPr/>
          <p:nvPr/>
        </p:nvSpPr>
        <p:spPr>
          <a:xfrm>
            <a:off x="181488" y="339114"/>
            <a:ext cx="6055807" cy="74039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930;p91">
            <a:extLst>
              <a:ext uri="{FF2B5EF4-FFF2-40B4-BE49-F238E27FC236}">
                <a16:creationId xmlns:a16="http://schemas.microsoft.com/office/drawing/2014/main" id="{47B7A7F1-1BDA-401D-80DB-0F86F3D38B8D}"/>
              </a:ext>
            </a:extLst>
          </p:cNvPr>
          <p:cNvSpPr/>
          <p:nvPr/>
        </p:nvSpPr>
        <p:spPr>
          <a:xfrm>
            <a:off x="286052" y="243440"/>
            <a:ext cx="6055807" cy="740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A03F7C3-43B3-4AF6-9038-7922E6A8B12C}"/>
              </a:ext>
            </a:extLst>
          </p:cNvPr>
          <p:cNvSpPr txBox="1"/>
          <p:nvPr/>
        </p:nvSpPr>
        <p:spPr>
          <a:xfrm>
            <a:off x="286051" y="359708"/>
            <a:ext cx="6055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IDENTITE DU PROJET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8E7BC79-83DC-B993-42F0-C55FFA6BB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77EF-5A8E-4141-8FE6-D4F7D7742DE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788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D2733EAB-1D2E-4A45-B9A2-23C7DA78E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790570"/>
              </p:ext>
            </p:extLst>
          </p:nvPr>
        </p:nvGraphicFramePr>
        <p:xfrm>
          <a:off x="75027" y="2022866"/>
          <a:ext cx="12041945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1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0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Pourriez-vous nous dire quelques mots sur la vision que vous portez ? </a:t>
                      </a:r>
                      <a:endParaRPr lang="fr-FR" sz="1000" b="1" baseline="0" dirty="0"/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Quelques mots sur la mission de la société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Si nous devions parler de l’ambition du projet… Comment la définiriez-vous ?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Pour conclure, si nous devions évoquer votre ambition, que nous répondriez-vous ?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Google Shape;929;p91">
            <a:extLst>
              <a:ext uri="{FF2B5EF4-FFF2-40B4-BE49-F238E27FC236}">
                <a16:creationId xmlns:a16="http://schemas.microsoft.com/office/drawing/2014/main" id="{9EF557BB-FE08-4113-B681-F208B6156BF2}"/>
              </a:ext>
            </a:extLst>
          </p:cNvPr>
          <p:cNvSpPr/>
          <p:nvPr/>
        </p:nvSpPr>
        <p:spPr>
          <a:xfrm>
            <a:off x="181488" y="339114"/>
            <a:ext cx="6055807" cy="74039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930;p91">
            <a:extLst>
              <a:ext uri="{FF2B5EF4-FFF2-40B4-BE49-F238E27FC236}">
                <a16:creationId xmlns:a16="http://schemas.microsoft.com/office/drawing/2014/main" id="{D3C609EC-CBDF-4B96-B6F0-98CEF3F0103E}"/>
              </a:ext>
            </a:extLst>
          </p:cNvPr>
          <p:cNvSpPr/>
          <p:nvPr/>
        </p:nvSpPr>
        <p:spPr>
          <a:xfrm>
            <a:off x="286052" y="243440"/>
            <a:ext cx="6055807" cy="740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967324A-4C26-44A8-9C12-E31215B7E0F0}"/>
              </a:ext>
            </a:extLst>
          </p:cNvPr>
          <p:cNvSpPr txBox="1"/>
          <p:nvPr/>
        </p:nvSpPr>
        <p:spPr>
          <a:xfrm>
            <a:off x="286051" y="352026"/>
            <a:ext cx="605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PROJET – STRATÉGIE ET VISION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0485E1A-85AE-0E3B-B2E8-26A878764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77EF-5A8E-4141-8FE6-D4F7D7742DE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721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5251038-48BE-4B04-A9BA-6B7FEE21BA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783518"/>
              </p:ext>
            </p:extLst>
          </p:nvPr>
        </p:nvGraphicFramePr>
        <p:xfrm>
          <a:off x="75027" y="907130"/>
          <a:ext cx="12041945" cy="566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0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Pourriez-vous nous présenter vos développements ? Quelle(s) solution(s) souhaitez-vous développer (ou développez-vous actuellement) ? </a:t>
                      </a:r>
                      <a:endParaRPr lang="fr-FR" sz="1000" b="1" baseline="0" dirty="0"/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Quelles sont les particularités (singularités) de vos développements/solutions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Où en êtes-vous ? Quel est l’état d’avancement de vos développements ? (Maquette, Prototype… TRL…)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b="1" dirty="0"/>
                        <a:t>R&amp;D</a:t>
                      </a:r>
                      <a:r>
                        <a:rPr lang="fr-FR" sz="1000" b="1" baseline="0" dirty="0"/>
                        <a:t> : êtes-vous en relation avec des laboratoires de recherche ? Si oui pourriez-vous préciser le type de relation ?</a:t>
                      </a:r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b="1" dirty="0"/>
                        <a:t>Possédez</a:t>
                      </a:r>
                      <a:r>
                        <a:rPr lang="fr-FR" sz="1000" b="1" baseline="0" dirty="0"/>
                        <a:t>-vous des brevets ou pensez-vous devoir protéger vos futurs développements ?</a:t>
                      </a:r>
                    </a:p>
                    <a:p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952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Quelles sont, de votre point de vue, les plus grandes difficultés à venir quant au développement de vos solutions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530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/>
                        <a:t>Pourriez-vous nous parler de votre expérience concernant la construction d’une solution innovante (développement Produit) ?</a:t>
                      </a:r>
                    </a:p>
                    <a:p>
                      <a:pPr algn="just"/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9895640"/>
                  </a:ext>
                </a:extLst>
              </a:tr>
            </a:tbl>
          </a:graphicData>
        </a:graphic>
      </p:graphicFrame>
      <p:sp>
        <p:nvSpPr>
          <p:cNvPr id="6" name="Google Shape;929;p91">
            <a:extLst>
              <a:ext uri="{FF2B5EF4-FFF2-40B4-BE49-F238E27FC236}">
                <a16:creationId xmlns:a16="http://schemas.microsoft.com/office/drawing/2014/main" id="{6F91154A-F0C0-4DB3-894E-CD9EE1E98262}"/>
              </a:ext>
            </a:extLst>
          </p:cNvPr>
          <p:cNvSpPr/>
          <p:nvPr/>
        </p:nvSpPr>
        <p:spPr>
          <a:xfrm>
            <a:off x="181488" y="339114"/>
            <a:ext cx="6055807" cy="74039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930;p91">
            <a:extLst>
              <a:ext uri="{FF2B5EF4-FFF2-40B4-BE49-F238E27FC236}">
                <a16:creationId xmlns:a16="http://schemas.microsoft.com/office/drawing/2014/main" id="{2C9E0F8A-C6AD-49BD-8512-0E031232B26E}"/>
              </a:ext>
            </a:extLst>
          </p:cNvPr>
          <p:cNvSpPr/>
          <p:nvPr/>
        </p:nvSpPr>
        <p:spPr>
          <a:xfrm>
            <a:off x="286052" y="243440"/>
            <a:ext cx="6055807" cy="740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5593513-E3A2-41D6-A4FA-458EF5325CF9}"/>
              </a:ext>
            </a:extLst>
          </p:cNvPr>
          <p:cNvSpPr txBox="1"/>
          <p:nvPr/>
        </p:nvSpPr>
        <p:spPr>
          <a:xfrm>
            <a:off x="286051" y="352026"/>
            <a:ext cx="605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PROJET – FOCUS PRODUIT &amp; PI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D49CD96-58CB-397D-C2D8-8CEB88D5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77EF-5A8E-4141-8FE6-D4F7D7742DE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548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989237"/>
              </p:ext>
            </p:extLst>
          </p:nvPr>
        </p:nvGraphicFramePr>
        <p:xfrm>
          <a:off x="75027" y="983832"/>
          <a:ext cx="12041945" cy="545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1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0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Pourriez-vous nous en dire plus quant aux problématiques que rencontrent les acteurs ciblés ? </a:t>
                      </a:r>
                      <a:endParaRPr lang="fr-FR" sz="1000" b="1" baseline="0" dirty="0"/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Pourriez-vous nous en dire plus quant aux acteurs concernés/ciblés ?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Avez-vous eu l’occasion de rencontrer ces acteurs ? Si tel est le cas, pourriez-vous nous évoquer ces rencontres ? Qu’en retirez-vous? 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Avez-vous réalisé de premières estimations du potentiel de marché ? Si oui, pourriez-vous nous présenter ces éléments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Avez-vous une idée de qui sont vos principaux concurrents ? (Directs ou indirects) Et comment vous démarquerez-vous ? </a:t>
                      </a:r>
                    </a:p>
                    <a:p>
                      <a:pPr algn="just"/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952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Avez-vous identifié des barrières à l’entrée (technologiques) pour accéder aux marchés ciblés?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530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Avez-vous déjà travaillé à des éléments de tarification ?</a:t>
                      </a:r>
                    </a:p>
                    <a:p>
                      <a:pPr algn="just"/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022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Pourriez-vous nous parler de votre expérience concernant les sujets « commerciaux » ?</a:t>
                      </a:r>
                    </a:p>
                    <a:p>
                      <a:pPr algn="just"/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090766"/>
                  </a:ext>
                </a:extLst>
              </a:tr>
            </a:tbl>
          </a:graphicData>
        </a:graphic>
      </p:graphicFrame>
      <p:sp>
        <p:nvSpPr>
          <p:cNvPr id="4" name="Google Shape;929;p91">
            <a:extLst>
              <a:ext uri="{FF2B5EF4-FFF2-40B4-BE49-F238E27FC236}">
                <a16:creationId xmlns:a16="http://schemas.microsoft.com/office/drawing/2014/main" id="{7A68B581-7C2B-4CEA-A979-69D19B100203}"/>
              </a:ext>
            </a:extLst>
          </p:cNvPr>
          <p:cNvSpPr/>
          <p:nvPr/>
        </p:nvSpPr>
        <p:spPr>
          <a:xfrm>
            <a:off x="181488" y="339114"/>
            <a:ext cx="6055807" cy="74039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930;p91">
            <a:extLst>
              <a:ext uri="{FF2B5EF4-FFF2-40B4-BE49-F238E27FC236}">
                <a16:creationId xmlns:a16="http://schemas.microsoft.com/office/drawing/2014/main" id="{54C7874A-3D55-4C24-84E7-969FBA6146DD}"/>
              </a:ext>
            </a:extLst>
          </p:cNvPr>
          <p:cNvSpPr/>
          <p:nvPr/>
        </p:nvSpPr>
        <p:spPr>
          <a:xfrm>
            <a:off x="286052" y="243440"/>
            <a:ext cx="6055807" cy="740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D7007DC-36A5-4825-9D15-424D500E9B73}"/>
              </a:ext>
            </a:extLst>
          </p:cNvPr>
          <p:cNvSpPr txBox="1"/>
          <p:nvPr/>
        </p:nvSpPr>
        <p:spPr>
          <a:xfrm>
            <a:off x="286051" y="352026"/>
            <a:ext cx="605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PROJET – MARKET ACCESS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4FA91B0-DEC5-7C3E-4983-FDB9A52A7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77EF-5A8E-4141-8FE6-D4F7D7742DE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9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80FD1E8-C6ED-4456-9A24-38B5BC4A1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443036"/>
              </p:ext>
            </p:extLst>
          </p:nvPr>
        </p:nvGraphicFramePr>
        <p:xfrm>
          <a:off x="75027" y="1342117"/>
          <a:ext cx="12041945" cy="405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1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0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Pensez-vous devoir lever des fonds dans le cadre de votre projet ? Si oui avez une idée du timing ? </a:t>
                      </a:r>
                      <a:endParaRPr lang="fr-FR" sz="1000" b="1" baseline="0" dirty="0"/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Avez-vous déjà perçu des aides publiques? Si oui, pourriez-vous nous préciser lesquelles et les dates/années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La trésorerie, sujet délicat pour toute start-up qui se lance. Sans revenus issus du projet, combien de temps pourrez-vous dédier à votre projet ?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Etes-vous déjà en possession de documents financiers tels qu’un BP, </a:t>
                      </a:r>
                      <a:r>
                        <a:rPr lang="fr-FR" sz="1000" b="1" dirty="0" err="1"/>
                        <a:t>Executive</a:t>
                      </a:r>
                      <a:r>
                        <a:rPr lang="fr-FR" sz="1000" b="1" dirty="0"/>
                        <a:t> </a:t>
                      </a:r>
                      <a:r>
                        <a:rPr lang="fr-FR" sz="1000" b="1" dirty="0" err="1"/>
                        <a:t>Summary</a:t>
                      </a:r>
                      <a:r>
                        <a:rPr lang="fr-FR" sz="1000" b="1" dirty="0"/>
                        <a:t>… ? Si oui lesquels ?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Avez-vous d’autres éléments financiers complémentaires à nous communiquer ?</a:t>
                      </a:r>
                    </a:p>
                    <a:p>
                      <a:pPr algn="just"/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952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Pourriez-vous nous parler de votre expérience concernant les sujets de Finance dans la création d’entreprise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530536"/>
                  </a:ext>
                </a:extLst>
              </a:tr>
            </a:tbl>
          </a:graphicData>
        </a:graphic>
      </p:graphicFrame>
      <p:sp>
        <p:nvSpPr>
          <p:cNvPr id="5" name="Google Shape;929;p91">
            <a:extLst>
              <a:ext uri="{FF2B5EF4-FFF2-40B4-BE49-F238E27FC236}">
                <a16:creationId xmlns:a16="http://schemas.microsoft.com/office/drawing/2014/main" id="{CE5E5708-322B-4532-A20F-B0DAD5562B07}"/>
              </a:ext>
            </a:extLst>
          </p:cNvPr>
          <p:cNvSpPr/>
          <p:nvPr/>
        </p:nvSpPr>
        <p:spPr>
          <a:xfrm>
            <a:off x="181488" y="339114"/>
            <a:ext cx="6055807" cy="74039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930;p91">
            <a:extLst>
              <a:ext uri="{FF2B5EF4-FFF2-40B4-BE49-F238E27FC236}">
                <a16:creationId xmlns:a16="http://schemas.microsoft.com/office/drawing/2014/main" id="{D7D83434-8F4C-4FB8-B431-BA31BB27D896}"/>
              </a:ext>
            </a:extLst>
          </p:cNvPr>
          <p:cNvSpPr/>
          <p:nvPr/>
        </p:nvSpPr>
        <p:spPr>
          <a:xfrm>
            <a:off x="286052" y="243440"/>
            <a:ext cx="6055807" cy="740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3CF8B3B-8C1E-494F-9625-B55279AC5916}"/>
              </a:ext>
            </a:extLst>
          </p:cNvPr>
          <p:cNvSpPr txBox="1"/>
          <p:nvPr/>
        </p:nvSpPr>
        <p:spPr>
          <a:xfrm>
            <a:off x="286052" y="352026"/>
            <a:ext cx="6055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PROJET – FINANCE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8999182-FC8A-BD08-428B-F0097392C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77EF-5A8E-4141-8FE6-D4F7D7742DE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1146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807c88-143f-4c46-9637-9b11a1866e2f" xsi:nil="true"/>
    <lcf76f155ced4ddcb4097134ff3c332f xmlns="2db5a6f2-e496-4912-81f7-903ca06b171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C7A59D0F13894F940EDCB7CA0EBE18" ma:contentTypeVersion="17" ma:contentTypeDescription="Crée un document." ma:contentTypeScope="" ma:versionID="99e896ce32d489290eeadc26a7a04c14">
  <xsd:schema xmlns:xsd="http://www.w3.org/2001/XMLSchema" xmlns:xs="http://www.w3.org/2001/XMLSchema" xmlns:p="http://schemas.microsoft.com/office/2006/metadata/properties" xmlns:ns2="2db5a6f2-e496-4912-81f7-903ca06b171a" xmlns:ns3="d7807c88-143f-4c46-9637-9b11a1866e2f" targetNamespace="http://schemas.microsoft.com/office/2006/metadata/properties" ma:root="true" ma:fieldsID="49bfcc7ae2e314a3c0f114e8fd1b4eff" ns2:_="" ns3:_="">
    <xsd:import namespace="2db5a6f2-e496-4912-81f7-903ca06b171a"/>
    <xsd:import namespace="d7807c88-143f-4c46-9637-9b11a1866e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b5a6f2-e496-4912-81f7-903ca06b17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b92221ad-ae20-4184-b5ee-0ee1d16d09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807c88-143f-4c46-9637-9b11a1866e2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a2d4c5d-c969-4e37-ad34-99d7f8e0a3b6}" ma:internalName="TaxCatchAll" ma:showField="CatchAllData" ma:web="d7807c88-143f-4c46-9637-9b11a1866e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FD3A48-BD85-41E4-9AB5-0E554730C443}">
  <ds:schemaRefs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d7807c88-143f-4c46-9637-9b11a1866e2f"/>
    <ds:schemaRef ds:uri="http://purl.org/dc/dcmitype/"/>
    <ds:schemaRef ds:uri="2db5a6f2-e496-4912-81f7-903ca06b171a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A076CE92-B3BE-4B14-B612-66BB903C99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DEA4F6-5E0D-473B-8FD8-F9A3AC50D8D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1343</Words>
  <Application>Microsoft Office PowerPoint</Application>
  <PresentationFormat>Grand écran</PresentationFormat>
  <Paragraphs>257</Paragraphs>
  <Slides>17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Montserrat Black</vt:lpstr>
      <vt:lpstr>Poppins-Bold</vt:lpstr>
      <vt:lpstr>Poppins-Regular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Alisson PELTOT</dc:creator>
  <cp:lastModifiedBy>Naomy BADUEL</cp:lastModifiedBy>
  <cp:revision>267</cp:revision>
  <dcterms:created xsi:type="dcterms:W3CDTF">2019-09-18T08:29:01Z</dcterms:created>
  <dcterms:modified xsi:type="dcterms:W3CDTF">2023-11-23T15:11:08Z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0x010100B4C7A59D0F13894F940EDCB7CA0EBE18</vt:lpwstr>
  </property>
</Properties>
</file>